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99"/>
  </p:notesMasterIdLst>
  <p:sldIdLst>
    <p:sldId id="396" r:id="rId2"/>
    <p:sldId id="257" r:id="rId3"/>
    <p:sldId id="395" r:id="rId4"/>
    <p:sldId id="333" r:id="rId5"/>
    <p:sldId id="334" r:id="rId6"/>
    <p:sldId id="335" r:id="rId7"/>
    <p:sldId id="394"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336" r:id="rId21"/>
    <p:sldId id="337" r:id="rId22"/>
    <p:sldId id="338" r:id="rId23"/>
    <p:sldId id="339" r:id="rId24"/>
    <p:sldId id="340" r:id="rId25"/>
    <p:sldId id="341" r:id="rId26"/>
    <p:sldId id="273" r:id="rId27"/>
    <p:sldId id="274" r:id="rId28"/>
    <p:sldId id="390" r:id="rId29"/>
    <p:sldId id="276" r:id="rId30"/>
    <p:sldId id="277" r:id="rId31"/>
    <p:sldId id="391" r:id="rId32"/>
    <p:sldId id="280" r:id="rId33"/>
    <p:sldId id="281" r:id="rId34"/>
    <p:sldId id="282" r:id="rId35"/>
    <p:sldId id="289" r:id="rId36"/>
    <p:sldId id="290" r:id="rId37"/>
    <p:sldId id="392"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58" r:id="rId72"/>
    <p:sldId id="359" r:id="rId73"/>
    <p:sldId id="360" r:id="rId74"/>
    <p:sldId id="361" r:id="rId75"/>
    <p:sldId id="362" r:id="rId76"/>
    <p:sldId id="363" r:id="rId77"/>
    <p:sldId id="364" r:id="rId78"/>
    <p:sldId id="365" r:id="rId79"/>
    <p:sldId id="366" r:id="rId80"/>
    <p:sldId id="371" r:id="rId81"/>
    <p:sldId id="372" r:id="rId82"/>
    <p:sldId id="373" r:id="rId83"/>
    <p:sldId id="374" r:id="rId84"/>
    <p:sldId id="375" r:id="rId85"/>
    <p:sldId id="376" r:id="rId86"/>
    <p:sldId id="377" r:id="rId87"/>
    <p:sldId id="378" r:id="rId88"/>
    <p:sldId id="379" r:id="rId89"/>
    <p:sldId id="380" r:id="rId90"/>
    <p:sldId id="381" r:id="rId91"/>
    <p:sldId id="389" r:id="rId92"/>
    <p:sldId id="383" r:id="rId93"/>
    <p:sldId id="384" r:id="rId94"/>
    <p:sldId id="385" r:id="rId95"/>
    <p:sldId id="386" r:id="rId96"/>
    <p:sldId id="387" r:id="rId97"/>
    <p:sldId id="388" r:id="rId9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0" userDrawn="1">
          <p15:clr>
            <a:srgbClr val="A4A3A4"/>
          </p15:clr>
        </p15:guide>
        <p15:guide id="2" pos="264" userDrawn="1">
          <p15:clr>
            <a:srgbClr val="A4A3A4"/>
          </p15:clr>
        </p15:guide>
        <p15:guide id="3" pos="542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ala Trim" initials="PT"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074C79-8A4B-4D40-8AD8-2474953C6618}">
  <a:tblStyle styleId="{7F074C79-8A4B-4D40-8AD8-2474953C6618}"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F8B1211F-6F53-47C9-865E-DE917B02C60B}"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24" autoAdjust="0"/>
    <p:restoredTop sz="86395" autoAdjust="0"/>
  </p:normalViewPr>
  <p:slideViewPr>
    <p:cSldViewPr snapToGrid="0">
      <p:cViewPr varScale="1">
        <p:scale>
          <a:sx n="96" d="100"/>
          <a:sy n="96" d="100"/>
        </p:scale>
        <p:origin x="1086" y="78"/>
      </p:cViewPr>
      <p:guideLst>
        <p:guide orient="horz" pos="960"/>
        <p:guide pos="264"/>
        <p:guide pos="5424"/>
      </p:guideLst>
    </p:cSldViewPr>
  </p:slideViewPr>
  <p:outlineViewPr>
    <p:cViewPr>
      <p:scale>
        <a:sx n="33" d="100"/>
        <a:sy n="33" d="100"/>
      </p:scale>
      <p:origin x="0" y="0"/>
    </p:cViewPr>
  </p:outlineViewPr>
  <p:notesTextViewPr>
    <p:cViewPr>
      <p:scale>
        <a:sx n="1" d="1"/>
        <a:sy n="1" d="1"/>
      </p:scale>
      <p:origin x="0" y="0"/>
    </p:cViewPr>
  </p:notesTextViewPr>
  <p:sorterViewPr>
    <p:cViewPr>
      <p:scale>
        <a:sx n="172" d="100"/>
        <a:sy n="172" d="100"/>
      </p:scale>
      <p:origin x="0" y="0"/>
    </p:cViewPr>
  </p:sorter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4" Type="http://schemas.openxmlformats.org/officeDocument/2006/relationships/image" Target="../media/image14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image" Target="../media/image153.wmf"/><Relationship Id="rId7" Type="http://schemas.openxmlformats.org/officeDocument/2006/relationships/image" Target="../media/image157.wmf"/><Relationship Id="rId2" Type="http://schemas.openxmlformats.org/officeDocument/2006/relationships/image" Target="../media/image152.wmf"/><Relationship Id="rId1" Type="http://schemas.openxmlformats.org/officeDocument/2006/relationships/image" Target="../media/image151.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66149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648104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376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509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2754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46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3740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198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11056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309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7588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659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495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976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3" name="Google Shape;42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931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4922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9" name="Google Shape;44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576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934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396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smtClean="0">
              <a:solidFill>
                <a:srgbClr val="000000"/>
              </a:solidFill>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96250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1" name="Google Shape;531;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9559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24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3" name="Google Shape;36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818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823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87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468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21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9077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644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872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446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281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72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684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994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3487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5913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46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4633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7174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188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918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8" name="Google Shape;40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698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707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5481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588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605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26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933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91084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1954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699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5812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422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42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8742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2580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7979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4406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12924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5137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2210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0238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4" name="Google Shape;60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8934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3455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360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71305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498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175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4056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03492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051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9982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8721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9793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1006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903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74286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47608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3675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8105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70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6322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9776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89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4540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11"/>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2" name="Google Shape;112;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3" name="Google Shape;113;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4" name="Google Shape;114;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5" name="Google Shape;115;p11"/>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6" name="Google Shape;116;p11"/>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9 Content">
  <p:cSld name="Title and 9 Content">
    <p:spTree>
      <p:nvGrpSpPr>
        <p:cNvPr id="1" name="Shape 117"/>
        <p:cNvGrpSpPr/>
        <p:nvPr/>
      </p:nvGrpSpPr>
      <p:grpSpPr>
        <a:xfrm>
          <a:off x="0" y="0"/>
          <a:ext cx="0" cy="0"/>
          <a:chOff x="0" y="0"/>
          <a:chExt cx="0" cy="0"/>
        </a:xfrm>
      </p:grpSpPr>
      <p:sp>
        <p:nvSpPr>
          <p:cNvPr id="118" name="Google Shape;118;p1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9" name="Google Shape;119;p12"/>
          <p:cNvSpPr txBox="1">
            <a:spLocks noGrp="1"/>
          </p:cNvSpPr>
          <p:nvPr>
            <p:ph type="body" idx="1"/>
          </p:nvPr>
        </p:nvSpPr>
        <p:spPr>
          <a:xfrm>
            <a:off x="457200" y="1447801"/>
            <a:ext cx="35052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0" name="Google Shape;120;p12"/>
          <p:cNvSpPr txBox="1">
            <a:spLocks noGrp="1"/>
          </p:cNvSpPr>
          <p:nvPr>
            <p:ph type="body" idx="2"/>
          </p:nvPr>
        </p:nvSpPr>
        <p:spPr>
          <a:xfrm>
            <a:off x="457200" y="2286000"/>
            <a:ext cx="35052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1" name="Google Shape;121;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2" name="Google Shape;122;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3" name="Google Shape;123;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4" name="Google Shape;124;p12"/>
          <p:cNvSpPr txBox="1">
            <a:spLocks noGrp="1"/>
          </p:cNvSpPr>
          <p:nvPr>
            <p:ph type="body" idx="3"/>
          </p:nvPr>
        </p:nvSpPr>
        <p:spPr>
          <a:xfrm>
            <a:off x="457200" y="3048000"/>
            <a:ext cx="35052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5" name="Google Shape;125;p12"/>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6" name="Google Shape;126;p12"/>
          <p:cNvSpPr txBox="1">
            <a:spLocks noGrp="1"/>
          </p:cNvSpPr>
          <p:nvPr>
            <p:ph type="body" idx="5"/>
          </p:nvPr>
        </p:nvSpPr>
        <p:spPr>
          <a:xfrm>
            <a:off x="4343400" y="3733800"/>
            <a:ext cx="3886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7" name="Google Shape;127;p12"/>
          <p:cNvSpPr txBox="1">
            <a:spLocks noGrp="1"/>
          </p:cNvSpPr>
          <p:nvPr>
            <p:ph type="body" idx="6"/>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8" name="Google Shape;128;p12"/>
          <p:cNvSpPr txBox="1">
            <a:spLocks noGrp="1"/>
          </p:cNvSpPr>
          <p:nvPr>
            <p:ph type="body" idx="7"/>
          </p:nvPr>
        </p:nvSpPr>
        <p:spPr>
          <a:xfrm>
            <a:off x="4343400" y="4874552"/>
            <a:ext cx="3886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9" name="Google Shape;129;p12"/>
          <p:cNvSpPr txBox="1">
            <a:spLocks noGrp="1"/>
          </p:cNvSpPr>
          <p:nvPr>
            <p:ph type="body" idx="8"/>
          </p:nvPr>
        </p:nvSpPr>
        <p:spPr>
          <a:xfrm>
            <a:off x="4343400" y="1494526"/>
            <a:ext cx="38862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0" name="Google Shape;130;p12"/>
          <p:cNvSpPr txBox="1">
            <a:spLocks noGrp="1"/>
          </p:cNvSpPr>
          <p:nvPr>
            <p:ph type="body" idx="9"/>
          </p:nvPr>
        </p:nvSpPr>
        <p:spPr>
          <a:xfrm>
            <a:off x="4343399" y="2286000"/>
            <a:ext cx="3865157"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1"/>
        <p:cNvGrpSpPr/>
        <p:nvPr/>
      </p:nvGrpSpPr>
      <p:grpSpPr>
        <a:xfrm>
          <a:off x="0" y="0"/>
          <a:ext cx="0" cy="0"/>
          <a:chOff x="0" y="0"/>
          <a:chExt cx="0" cy="0"/>
        </a:xfrm>
      </p:grpSpPr>
      <p:sp>
        <p:nvSpPr>
          <p:cNvPr id="132" name="Google Shape;132;p13"/>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13"/>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3"/>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35" name="Google Shape;135;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6" name="Google Shape;136;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7" name="Google Shape;137;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38" name="Google Shape;138;p13"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39" name="Google Shape;139;p13"/>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41"/>
        <p:cNvGrpSpPr/>
        <p:nvPr/>
      </p:nvGrpSpPr>
      <p:grpSpPr>
        <a:xfrm>
          <a:off x="0" y="0"/>
          <a:ext cx="0" cy="0"/>
          <a:chOff x="0" y="0"/>
          <a:chExt cx="0" cy="0"/>
        </a:xfrm>
      </p:grpSpPr>
      <p:sp>
        <p:nvSpPr>
          <p:cNvPr id="142" name="Google Shape;142;p14"/>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3" name="Google Shape;143;p14"/>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44" name="Google Shape;144;p14"/>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6" name="Google Shape;146;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7" name="Google Shape;147;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0" name="Google Shape;150;p15"/>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1" name="Google Shape;151;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2" name="Google Shape;152;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3" name="Google Shape;153;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16"/>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7" name="Google Shape;157;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8" name="Google Shape;158;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9" name="Google Shape;159;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0" name="Google Shape;160;p16"/>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17"/>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4" name="Google Shape;164;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5" name="Google Shape;165;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6" name="Google Shape;166;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7" name="Google Shape;167;p17"/>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68" name="Google Shape;168;p17"/>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1" name="Google Shape;171;p18"/>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2" name="Google Shape;172;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3" name="Google Shape;173;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4" name="Google Shape;174;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75" name="Google Shape;175;p18"/>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6" name="Google Shape;176;p18"/>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7" name="Google Shape;177;p18"/>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8" name="Google Shape;178;p18"/>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9" name="Google Shape;179;p18"/>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0" name="Google Shape;180;p18"/>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1" name="Google Shape;181;p18"/>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2" name="Google Shape;182;p18"/>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3" name="Google Shape;183;p18"/>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4" name="Google Shape;184;p18"/>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5" name="Google Shape;185;p18"/>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6" name="Google Shape;186;p18"/>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87" name="Google Shape;187;p18"/>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0" name="Google Shape;190;p19"/>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91" name="Google Shape;191;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2" name="Google Shape;192;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3" name="Google Shape;193;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94" name="Google Shape;194;p19"/>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195" name="Google Shape;195;p19"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p20"/>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200" name="Google Shape;200;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1" name="Google Shape;201;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2" name="Google Shape;202;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5" name="Google Shape;205;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6" name="Google Shape;206;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7" name="Google Shape;207;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08"/>
        <p:cNvGrpSpPr/>
        <p:nvPr/>
      </p:nvGrpSpPr>
      <p:grpSpPr>
        <a:xfrm>
          <a:off x="0" y="0"/>
          <a:ext cx="0" cy="0"/>
          <a:chOff x="0" y="0"/>
          <a:chExt cx="0" cy="0"/>
        </a:xfrm>
      </p:grpSpPr>
      <p:sp>
        <p:nvSpPr>
          <p:cNvPr id="209" name="Google Shape;209;p2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0" name="Google Shape;210;p2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1" name="Google Shape;211;p2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2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213" name="Google Shape;213;p2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9"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4"/>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 name="Google Shape;40;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Google Shape;41;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 name="Google Shape;44;p5"/>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6"/>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6" name="Google Shape;56;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6"/>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8" name="Google Shape;58;p6"/>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9" name="Google Shape;59;p6"/>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0" name="Google Shape;60;p6"/>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1" name="Google Shape;61;p6"/>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3" name="Google Shape;63;p6"/>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4" name="Google Shape;64;p6"/>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5" name="Google Shape;65;p6"/>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6" name="Google Shape;66;p6"/>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p7"/>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2" name="Google Shape;72;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7"/>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4" name="Google Shape;74;p7"/>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5" name="Google Shape;75;p7"/>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6" name="Google Shape;76;p7"/>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7" name="Google Shape;77;p7"/>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8" name="Google Shape;78;p7"/>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8"/>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2" name="Google Shape;82;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Google Shape;83;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4" name="Google Shape;84;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8"/>
          <p:cNvSpPr txBox="1">
            <a:spLocks noGrp="1"/>
          </p:cNvSpPr>
          <p:nvPr>
            <p:ph type="body" idx="2"/>
          </p:nvPr>
        </p:nvSpPr>
        <p:spPr>
          <a:xfrm>
            <a:off x="457200" y="2617355"/>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8"/>
          <p:cNvSpPr txBox="1">
            <a:spLocks noGrp="1"/>
          </p:cNvSpPr>
          <p:nvPr>
            <p:ph type="body" idx="3"/>
          </p:nvPr>
        </p:nvSpPr>
        <p:spPr>
          <a:xfrm>
            <a:off x="457200" y="44509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7" name="Google Shape;87;p8"/>
          <p:cNvSpPr txBox="1">
            <a:spLocks noGrp="1"/>
          </p:cNvSpPr>
          <p:nvPr>
            <p:ph type="body" idx="4"/>
          </p:nvPr>
        </p:nvSpPr>
        <p:spPr>
          <a:xfrm>
            <a:off x="457200" y="3567952"/>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8" name="Google Shape;88;p8"/>
          <p:cNvSpPr txBox="1">
            <a:spLocks noGrp="1"/>
          </p:cNvSpPr>
          <p:nvPr>
            <p:ph type="body" idx="5"/>
          </p:nvPr>
        </p:nvSpPr>
        <p:spPr>
          <a:xfrm>
            <a:off x="457200" y="5289176"/>
            <a:ext cx="8229600" cy="762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6 Content">
  <p:cSld name="Title and 6 Content">
    <p:spTree>
      <p:nvGrpSpPr>
        <p:cNvPr id="1" name="Shape 89"/>
        <p:cNvGrpSpPr/>
        <p:nvPr/>
      </p:nvGrpSpPr>
      <p:grpSpPr>
        <a:xfrm>
          <a:off x="0" y="0"/>
          <a:ext cx="0" cy="0"/>
          <a:chOff x="0" y="0"/>
          <a:chExt cx="0" cy="0"/>
        </a:xfrm>
      </p:grpSpPr>
      <p:sp>
        <p:nvSpPr>
          <p:cNvPr id="90" name="Google Shape;90;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9"/>
          <p:cNvSpPr txBox="1">
            <a:spLocks noGrp="1"/>
          </p:cNvSpPr>
          <p:nvPr>
            <p:ph type="body" idx="1"/>
          </p:nvPr>
        </p:nvSpPr>
        <p:spPr>
          <a:xfrm>
            <a:off x="457200" y="1447801"/>
            <a:ext cx="82296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2" name="Google Shape;92;p9"/>
          <p:cNvSpPr txBox="1">
            <a:spLocks noGrp="1"/>
          </p:cNvSpPr>
          <p:nvPr>
            <p:ph type="body" idx="2"/>
          </p:nvPr>
        </p:nvSpPr>
        <p:spPr>
          <a:xfrm>
            <a:off x="457200" y="2286000"/>
            <a:ext cx="82296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3" name="Google Shape;93;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4" name="Google Shape;94;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5" name="Google Shape;95;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9"/>
          <p:cNvSpPr txBox="1">
            <a:spLocks noGrp="1"/>
          </p:cNvSpPr>
          <p:nvPr>
            <p:ph type="body" idx="3"/>
          </p:nvPr>
        </p:nvSpPr>
        <p:spPr>
          <a:xfrm>
            <a:off x="457200" y="3048000"/>
            <a:ext cx="82296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7" name="Google Shape;97;p9"/>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8" name="Google Shape;98;p9"/>
          <p:cNvSpPr txBox="1">
            <a:spLocks noGrp="1"/>
          </p:cNvSpPr>
          <p:nvPr>
            <p:ph type="body" idx="5"/>
          </p:nvPr>
        </p:nvSpPr>
        <p:spPr>
          <a:xfrm>
            <a:off x="4343400" y="3733800"/>
            <a:ext cx="3886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9" name="Google Shape;99;p9"/>
          <p:cNvSpPr txBox="1">
            <a:spLocks noGrp="1"/>
          </p:cNvSpPr>
          <p:nvPr>
            <p:ph type="body" idx="6"/>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100"/>
        <p:cNvGrpSpPr/>
        <p:nvPr/>
      </p:nvGrpSpPr>
      <p:grpSpPr>
        <a:xfrm>
          <a:off x="0" y="0"/>
          <a:ext cx="0" cy="0"/>
          <a:chOff x="0" y="0"/>
          <a:chExt cx="0" cy="0"/>
        </a:xfrm>
      </p:grpSpPr>
      <p:sp>
        <p:nvSpPr>
          <p:cNvPr id="101" name="Google Shape;101;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10"/>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3" name="Google Shape;103;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 name="Google Shape;104;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5" name="Google Shape;105;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10"/>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7" name="Google Shape;107;p10"/>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8" name="Google Shape;108;p10"/>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descr="Pearson Logo"/>
          <p:cNvPicPr preferRelativeResize="0"/>
          <p:nvPr/>
        </p:nvPicPr>
        <p:blipFill rotWithShape="1">
          <a:blip r:embed="rId23">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6.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3.xml"/><Relationship Id="rId7" Type="http://schemas.openxmlformats.org/officeDocument/2006/relationships/image" Target="../media/image8.w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9.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image" Target="../media/image12.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3.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19.wmf"/><Relationship Id="rId3" Type="http://schemas.openxmlformats.org/officeDocument/2006/relationships/notesSlide" Target="../notesSlides/notesSlide15.xml"/><Relationship Id="rId7" Type="http://schemas.openxmlformats.org/officeDocument/2006/relationships/image" Target="../media/image16.wmf"/><Relationship Id="rId12"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7.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0.wmf"/><Relationship Id="rId4" Type="http://schemas.openxmlformats.org/officeDocument/2006/relationships/oleObject" Target="../embeddings/oleObject18.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1.wmf"/><Relationship Id="rId4" Type="http://schemas.openxmlformats.org/officeDocument/2006/relationships/oleObject" Target="../embeddings/oleObject19.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21.bin"/><Relationship Id="rId4" Type="http://schemas.openxmlformats.org/officeDocument/2006/relationships/image" Target="../media/image22.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23.bin"/><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4.bin"/><Relationship Id="rId5" Type="http://schemas.openxmlformats.org/officeDocument/2006/relationships/image" Target="../media/image28.png"/><Relationship Id="rId4" Type="http://schemas.openxmlformats.org/officeDocument/2006/relationships/image" Target="../media/image26.w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30.wmf"/><Relationship Id="rId4"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31.wmf"/></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7.xml"/><Relationship Id="rId7" Type="http://schemas.openxmlformats.org/officeDocument/2006/relationships/image" Target="../media/image37.wmf"/><Relationship Id="rId12" Type="http://schemas.openxmlformats.org/officeDocument/2006/relationships/image" Target="../media/image39.wmf"/><Relationship Id="rId2" Type="http://schemas.openxmlformats.org/officeDocument/2006/relationships/slideLayout" Target="../slideLayouts/slideLayout11.xml"/><Relationship Id="rId1" Type="http://schemas.openxmlformats.org/officeDocument/2006/relationships/vmlDrawing" Target="../drawings/vmlDrawing13.vml"/><Relationship Id="rId6" Type="http://schemas.openxmlformats.org/officeDocument/2006/relationships/oleObject" Target="../embeddings/oleObject28.bin"/><Relationship Id="rId11" Type="http://schemas.openxmlformats.org/officeDocument/2006/relationships/oleObject" Target="../embeddings/oleObject30.bin"/><Relationship Id="rId5" Type="http://schemas.openxmlformats.org/officeDocument/2006/relationships/image" Target="../media/image36.wmf"/><Relationship Id="rId10" Type="http://schemas.openxmlformats.org/officeDocument/2006/relationships/image" Target="../media/image38.wmf"/><Relationship Id="rId4" Type="http://schemas.openxmlformats.org/officeDocument/2006/relationships/oleObject" Target="../embeddings/oleObject27.bin"/><Relationship Id="rId9"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3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oleObject" Target="../embeddings/oleObject3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oleObject" Target="../embeddings/oleObject33.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34.bin"/></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37.xml"/><Relationship Id="rId7" Type="http://schemas.openxmlformats.org/officeDocument/2006/relationships/image" Target="../media/image53.w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36.bin"/><Relationship Id="rId11" Type="http://schemas.openxmlformats.org/officeDocument/2006/relationships/image" Target="../media/image55.wmf"/><Relationship Id="rId5" Type="http://schemas.openxmlformats.org/officeDocument/2006/relationships/image" Target="../media/image52.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54.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notesSlide" Target="../notesSlides/notesSlide39.xml"/><Relationship Id="rId7" Type="http://schemas.openxmlformats.org/officeDocument/2006/relationships/oleObject" Target="../embeddings/oleObject40.bin"/><Relationship Id="rId12" Type="http://schemas.openxmlformats.org/officeDocument/2006/relationships/image" Target="../media/image59.wmf"/><Relationship Id="rId2" Type="http://schemas.openxmlformats.org/officeDocument/2006/relationships/slideLayout" Target="../slideLayouts/slideLayout10.xml"/><Relationship Id="rId1" Type="http://schemas.openxmlformats.org/officeDocument/2006/relationships/vmlDrawing" Target="../drawings/vmlDrawing19.vml"/><Relationship Id="rId6" Type="http://schemas.openxmlformats.org/officeDocument/2006/relationships/image" Target="../media/image56.wmf"/><Relationship Id="rId11" Type="http://schemas.openxmlformats.org/officeDocument/2006/relationships/oleObject" Target="../embeddings/oleObject42.bin"/><Relationship Id="rId5" Type="http://schemas.openxmlformats.org/officeDocument/2006/relationships/oleObject" Target="../embeddings/oleObject39.bin"/><Relationship Id="rId10" Type="http://schemas.openxmlformats.org/officeDocument/2006/relationships/image" Target="../media/image58.wmf"/><Relationship Id="rId4" Type="http://schemas.openxmlformats.org/officeDocument/2006/relationships/image" Target="../media/image60.png"/><Relationship Id="rId9" Type="http://schemas.openxmlformats.org/officeDocument/2006/relationships/oleObject" Target="../embeddings/oleObject4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66.png"/><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image" Target="../media/image65.png"/><Relationship Id="rId5" Type="http://schemas.openxmlformats.org/officeDocument/2006/relationships/image" Target="../media/image64.wmf"/><Relationship Id="rId4" Type="http://schemas.openxmlformats.org/officeDocument/2006/relationships/oleObject" Target="../embeddings/oleObject43.bin"/></Relationships>
</file>

<file path=ppt/slides/_rels/slide5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45.xml"/><Relationship Id="rId7" Type="http://schemas.openxmlformats.org/officeDocument/2006/relationships/image" Target="../media/image68.wmf"/><Relationship Id="rId2" Type="http://schemas.openxmlformats.org/officeDocument/2006/relationships/slideLayout" Target="../slideLayouts/slideLayout9.xml"/><Relationship Id="rId1" Type="http://schemas.openxmlformats.org/officeDocument/2006/relationships/vmlDrawing" Target="../drawings/vmlDrawing21.vml"/><Relationship Id="rId6" Type="http://schemas.openxmlformats.org/officeDocument/2006/relationships/oleObject" Target="../embeddings/oleObject45.bin"/><Relationship Id="rId5" Type="http://schemas.openxmlformats.org/officeDocument/2006/relationships/image" Target="../media/image67.wmf"/><Relationship Id="rId4" Type="http://schemas.openxmlformats.org/officeDocument/2006/relationships/oleObject" Target="../embeddings/oleObject44.bin"/><Relationship Id="rId9"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2.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47.bin"/><Relationship Id="rId5" Type="http://schemas.openxmlformats.org/officeDocument/2006/relationships/image" Target="../media/image71.wmf"/><Relationship Id="rId4" Type="http://schemas.openxmlformats.org/officeDocument/2006/relationships/oleObject" Target="../embeddings/oleObject46.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49.xml"/><Relationship Id="rId7" Type="http://schemas.openxmlformats.org/officeDocument/2006/relationships/image" Target="../media/image74.wmf"/><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oleObject" Target="../embeddings/oleObject49.bin"/><Relationship Id="rId11" Type="http://schemas.openxmlformats.org/officeDocument/2006/relationships/image" Target="../media/image76.wmf"/><Relationship Id="rId5" Type="http://schemas.openxmlformats.org/officeDocument/2006/relationships/image" Target="../media/image73.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75.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81.wmf"/><Relationship Id="rId3" Type="http://schemas.openxmlformats.org/officeDocument/2006/relationships/notesSlide" Target="../notesSlides/notesSlide50.xml"/><Relationship Id="rId7" Type="http://schemas.openxmlformats.org/officeDocument/2006/relationships/image" Target="../media/image78.wmf"/><Relationship Id="rId12" Type="http://schemas.openxmlformats.org/officeDocument/2006/relationships/oleObject" Target="../embeddings/oleObject56.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oleObject" Target="../embeddings/oleObject53.bin"/><Relationship Id="rId11" Type="http://schemas.openxmlformats.org/officeDocument/2006/relationships/image" Target="../media/image80.wmf"/><Relationship Id="rId5" Type="http://schemas.openxmlformats.org/officeDocument/2006/relationships/image" Target="../media/image77.wmf"/><Relationship Id="rId15" Type="http://schemas.openxmlformats.org/officeDocument/2006/relationships/image" Target="../media/image82.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79.wmf"/><Relationship Id="rId14" Type="http://schemas.openxmlformats.org/officeDocument/2006/relationships/oleObject" Target="../embeddings/oleObject57.bin"/></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57.xml"/><Relationship Id="rId7" Type="http://schemas.openxmlformats.org/officeDocument/2006/relationships/image" Target="../media/image90.wmf"/><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oleObject" Target="../embeddings/oleObject59.bin"/><Relationship Id="rId5" Type="http://schemas.openxmlformats.org/officeDocument/2006/relationships/image" Target="../media/image89.wmf"/><Relationship Id="rId4" Type="http://schemas.openxmlformats.org/officeDocument/2006/relationships/oleObject" Target="../embeddings/oleObject58.bin"/><Relationship Id="rId9" Type="http://schemas.openxmlformats.org/officeDocument/2006/relationships/image" Target="../media/image91.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96.wmf"/><Relationship Id="rId3" Type="http://schemas.openxmlformats.org/officeDocument/2006/relationships/notesSlide" Target="../notesSlides/notesSlide58.xml"/><Relationship Id="rId7" Type="http://schemas.openxmlformats.org/officeDocument/2006/relationships/image" Target="../media/image93.wmf"/><Relationship Id="rId12" Type="http://schemas.openxmlformats.org/officeDocument/2006/relationships/oleObject" Target="../embeddings/oleObject65.bin"/><Relationship Id="rId17" Type="http://schemas.openxmlformats.org/officeDocument/2006/relationships/image" Target="../media/image98.wmf"/><Relationship Id="rId2" Type="http://schemas.openxmlformats.org/officeDocument/2006/relationships/slideLayout" Target="../slideLayouts/slideLayout6.xml"/><Relationship Id="rId16" Type="http://schemas.openxmlformats.org/officeDocument/2006/relationships/oleObject" Target="../embeddings/oleObject67.bin"/><Relationship Id="rId1" Type="http://schemas.openxmlformats.org/officeDocument/2006/relationships/vmlDrawing" Target="../drawings/vmlDrawing26.vml"/><Relationship Id="rId6" Type="http://schemas.openxmlformats.org/officeDocument/2006/relationships/oleObject" Target="../embeddings/oleObject62.bin"/><Relationship Id="rId11" Type="http://schemas.openxmlformats.org/officeDocument/2006/relationships/image" Target="../media/image95.wmf"/><Relationship Id="rId5" Type="http://schemas.openxmlformats.org/officeDocument/2006/relationships/image" Target="../media/image92.wmf"/><Relationship Id="rId15" Type="http://schemas.openxmlformats.org/officeDocument/2006/relationships/image" Target="../media/image97.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94.wmf"/><Relationship Id="rId14" Type="http://schemas.openxmlformats.org/officeDocument/2006/relationships/oleObject" Target="../embeddings/oleObject66.bin"/></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8.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107.wmf"/><Relationship Id="rId3" Type="http://schemas.openxmlformats.org/officeDocument/2006/relationships/notesSlide" Target="../notesSlides/notesSlide63.xml"/><Relationship Id="rId7" Type="http://schemas.openxmlformats.org/officeDocument/2006/relationships/image" Target="../media/image104.wmf"/><Relationship Id="rId12" Type="http://schemas.openxmlformats.org/officeDocument/2006/relationships/oleObject" Target="../embeddings/oleObject72.bin"/><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oleObject" Target="../embeddings/oleObject69.bin"/><Relationship Id="rId11" Type="http://schemas.openxmlformats.org/officeDocument/2006/relationships/image" Target="../media/image106.wmf"/><Relationship Id="rId5" Type="http://schemas.openxmlformats.org/officeDocument/2006/relationships/image" Target="../media/image103.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105.wmf"/></Relationships>
</file>

<file path=ppt/slides/_rels/slide7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111.wmf"/><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oleObject" Target="../embeddings/oleObject74.bin"/><Relationship Id="rId5" Type="http://schemas.openxmlformats.org/officeDocument/2006/relationships/image" Target="../media/image110.wmf"/><Relationship Id="rId4" Type="http://schemas.openxmlformats.org/officeDocument/2006/relationships/oleObject" Target="../embeddings/oleObject73.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16.wmf"/><Relationship Id="rId3" Type="http://schemas.openxmlformats.org/officeDocument/2006/relationships/notesSlide" Target="../notesSlides/notesSlide68.xml"/><Relationship Id="rId7" Type="http://schemas.openxmlformats.org/officeDocument/2006/relationships/image" Target="../media/image113.wmf"/><Relationship Id="rId12" Type="http://schemas.openxmlformats.org/officeDocument/2006/relationships/oleObject" Target="../embeddings/oleObject79.bin"/><Relationship Id="rId17" Type="http://schemas.openxmlformats.org/officeDocument/2006/relationships/image" Target="../media/image118.wmf"/><Relationship Id="rId2" Type="http://schemas.openxmlformats.org/officeDocument/2006/relationships/slideLayout" Target="../slideLayouts/slideLayout3.xml"/><Relationship Id="rId16" Type="http://schemas.openxmlformats.org/officeDocument/2006/relationships/oleObject" Target="../embeddings/oleObject81.bin"/><Relationship Id="rId1" Type="http://schemas.openxmlformats.org/officeDocument/2006/relationships/vmlDrawing" Target="../drawings/vmlDrawing29.vml"/><Relationship Id="rId6" Type="http://schemas.openxmlformats.org/officeDocument/2006/relationships/oleObject" Target="../embeddings/oleObject76.bin"/><Relationship Id="rId11" Type="http://schemas.openxmlformats.org/officeDocument/2006/relationships/image" Target="../media/image115.wmf"/><Relationship Id="rId5" Type="http://schemas.openxmlformats.org/officeDocument/2006/relationships/image" Target="../media/image112.wmf"/><Relationship Id="rId15" Type="http://schemas.openxmlformats.org/officeDocument/2006/relationships/image" Target="../media/image117.wmf"/><Relationship Id="rId10" Type="http://schemas.openxmlformats.org/officeDocument/2006/relationships/oleObject" Target="../embeddings/oleObject78.bin"/><Relationship Id="rId4" Type="http://schemas.openxmlformats.org/officeDocument/2006/relationships/oleObject" Target="../embeddings/oleObject75.bin"/><Relationship Id="rId9" Type="http://schemas.openxmlformats.org/officeDocument/2006/relationships/image" Target="../media/image114.wmf"/><Relationship Id="rId14" Type="http://schemas.openxmlformats.org/officeDocument/2006/relationships/oleObject" Target="../embeddings/oleObject80.bin"/></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9.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72.xml"/><Relationship Id="rId7" Type="http://schemas.openxmlformats.org/officeDocument/2006/relationships/image" Target="../media/image122.wmf"/><Relationship Id="rId2" Type="http://schemas.openxmlformats.org/officeDocument/2006/relationships/slideLayout" Target="../slideLayouts/slideLayout6.xml"/><Relationship Id="rId1" Type="http://schemas.openxmlformats.org/officeDocument/2006/relationships/vmlDrawing" Target="../drawings/vmlDrawing30.vml"/><Relationship Id="rId6" Type="http://schemas.openxmlformats.org/officeDocument/2006/relationships/oleObject" Target="../embeddings/oleObject83.bin"/><Relationship Id="rId5" Type="http://schemas.openxmlformats.org/officeDocument/2006/relationships/image" Target="../media/image121.wmf"/><Relationship Id="rId4" Type="http://schemas.openxmlformats.org/officeDocument/2006/relationships/oleObject" Target="../embeddings/oleObject82.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notesSlide" Target="../notesSlides/notesSlide73.xml"/><Relationship Id="rId7" Type="http://schemas.openxmlformats.org/officeDocument/2006/relationships/image" Target="../media/image125.wmf"/><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oleObject" Target="../embeddings/oleObject85.bin"/><Relationship Id="rId11" Type="http://schemas.openxmlformats.org/officeDocument/2006/relationships/image" Target="../media/image127.wmf"/><Relationship Id="rId5" Type="http://schemas.openxmlformats.org/officeDocument/2006/relationships/image" Target="../media/image124.w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126.wmf"/></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33.wmf"/><Relationship Id="rId3" Type="http://schemas.openxmlformats.org/officeDocument/2006/relationships/notesSlide" Target="../notesSlides/notesSlide75.xml"/><Relationship Id="rId7" Type="http://schemas.openxmlformats.org/officeDocument/2006/relationships/image" Target="../media/image130.wmf"/><Relationship Id="rId12" Type="http://schemas.openxmlformats.org/officeDocument/2006/relationships/oleObject" Target="../embeddings/oleObject92.bin"/><Relationship Id="rId2" Type="http://schemas.openxmlformats.org/officeDocument/2006/relationships/slideLayout" Target="../slideLayouts/slideLayout16.xml"/><Relationship Id="rId1" Type="http://schemas.openxmlformats.org/officeDocument/2006/relationships/vmlDrawing" Target="../drawings/vmlDrawing32.vml"/><Relationship Id="rId6" Type="http://schemas.openxmlformats.org/officeDocument/2006/relationships/oleObject" Target="../embeddings/oleObject89.bin"/><Relationship Id="rId11" Type="http://schemas.openxmlformats.org/officeDocument/2006/relationships/image" Target="../media/image132.wmf"/><Relationship Id="rId5" Type="http://schemas.openxmlformats.org/officeDocument/2006/relationships/image" Target="../media/image129.wmf"/><Relationship Id="rId15" Type="http://schemas.openxmlformats.org/officeDocument/2006/relationships/image" Target="../media/image134.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131.wmf"/><Relationship Id="rId14" Type="http://schemas.openxmlformats.org/officeDocument/2006/relationships/oleObject" Target="../embeddings/oleObject93.bin"/></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7.xml"/><Relationship Id="rId1" Type="http://schemas.openxmlformats.org/officeDocument/2006/relationships/slideLayout" Target="../slideLayouts/slideLayout18.xml"/><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96.bin"/><Relationship Id="rId3" Type="http://schemas.openxmlformats.org/officeDocument/2006/relationships/notesSlide" Target="../notesSlides/notesSlide78.xml"/><Relationship Id="rId7" Type="http://schemas.openxmlformats.org/officeDocument/2006/relationships/image" Target="../media/image140.wmf"/><Relationship Id="rId2" Type="http://schemas.openxmlformats.org/officeDocument/2006/relationships/slideLayout" Target="../slideLayouts/slideLayout15.xml"/><Relationship Id="rId1" Type="http://schemas.openxmlformats.org/officeDocument/2006/relationships/vmlDrawing" Target="../drawings/vmlDrawing33.vml"/><Relationship Id="rId6" Type="http://schemas.openxmlformats.org/officeDocument/2006/relationships/oleObject" Target="../embeddings/oleObject95.bin"/><Relationship Id="rId11" Type="http://schemas.openxmlformats.org/officeDocument/2006/relationships/image" Target="../media/image142.wmf"/><Relationship Id="rId5" Type="http://schemas.openxmlformats.org/officeDocument/2006/relationships/image" Target="../media/image139.wmf"/><Relationship Id="rId10" Type="http://schemas.openxmlformats.org/officeDocument/2006/relationships/oleObject" Target="../embeddings/oleObject97.bin"/><Relationship Id="rId4" Type="http://schemas.openxmlformats.org/officeDocument/2006/relationships/oleObject" Target="../embeddings/oleObject94.bin"/><Relationship Id="rId9" Type="http://schemas.openxmlformats.org/officeDocument/2006/relationships/image" Target="../media/image141.wmf"/></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9.xml"/><Relationship Id="rId1" Type="http://schemas.openxmlformats.org/officeDocument/2006/relationships/slideLayout" Target="../slideLayouts/slideLayout18.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0.xml"/><Relationship Id="rId1" Type="http://schemas.openxmlformats.org/officeDocument/2006/relationships/slideLayout" Target="../slideLayouts/slideLayout18.xml"/><Relationship Id="rId4" Type="http://schemas.openxmlformats.org/officeDocument/2006/relationships/image" Target="../media/image1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notesSlide" Target="../notesSlides/notesSlide82.xml"/><Relationship Id="rId7" Type="http://schemas.openxmlformats.org/officeDocument/2006/relationships/image" Target="../media/image148.wmf"/><Relationship Id="rId2" Type="http://schemas.openxmlformats.org/officeDocument/2006/relationships/slideLayout" Target="../slideLayouts/slideLayout6.xml"/><Relationship Id="rId1" Type="http://schemas.openxmlformats.org/officeDocument/2006/relationships/vmlDrawing" Target="../drawings/vmlDrawing34.vml"/><Relationship Id="rId6" Type="http://schemas.openxmlformats.org/officeDocument/2006/relationships/oleObject" Target="../embeddings/oleObject99.bin"/><Relationship Id="rId5" Type="http://schemas.openxmlformats.org/officeDocument/2006/relationships/image" Target="../media/image147.wmf"/><Relationship Id="rId10" Type="http://schemas.openxmlformats.org/officeDocument/2006/relationships/image" Target="../media/image150.png"/><Relationship Id="rId4" Type="http://schemas.openxmlformats.org/officeDocument/2006/relationships/oleObject" Target="../embeddings/oleObject98.bin"/><Relationship Id="rId9" Type="http://schemas.openxmlformats.org/officeDocument/2006/relationships/image" Target="../media/image149.wmf"/></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03.bin"/><Relationship Id="rId13" Type="http://schemas.openxmlformats.org/officeDocument/2006/relationships/image" Target="../media/image155.wmf"/><Relationship Id="rId18" Type="http://schemas.openxmlformats.org/officeDocument/2006/relationships/oleObject" Target="../embeddings/oleObject108.bin"/><Relationship Id="rId3" Type="http://schemas.openxmlformats.org/officeDocument/2006/relationships/notesSlide" Target="../notesSlides/notesSlide83.xml"/><Relationship Id="rId7" Type="http://schemas.openxmlformats.org/officeDocument/2006/relationships/image" Target="../media/image152.wmf"/><Relationship Id="rId12" Type="http://schemas.openxmlformats.org/officeDocument/2006/relationships/oleObject" Target="../embeddings/oleObject105.bin"/><Relationship Id="rId17" Type="http://schemas.openxmlformats.org/officeDocument/2006/relationships/image" Target="../media/image157.wmf"/><Relationship Id="rId2" Type="http://schemas.openxmlformats.org/officeDocument/2006/relationships/slideLayout" Target="../slideLayouts/slideLayout16.xml"/><Relationship Id="rId16" Type="http://schemas.openxmlformats.org/officeDocument/2006/relationships/oleObject" Target="../embeddings/oleObject107.bin"/><Relationship Id="rId1" Type="http://schemas.openxmlformats.org/officeDocument/2006/relationships/vmlDrawing" Target="../drawings/vmlDrawing35.vml"/><Relationship Id="rId6" Type="http://schemas.openxmlformats.org/officeDocument/2006/relationships/oleObject" Target="../embeddings/oleObject102.bin"/><Relationship Id="rId11" Type="http://schemas.openxmlformats.org/officeDocument/2006/relationships/image" Target="../media/image154.wmf"/><Relationship Id="rId5" Type="http://schemas.openxmlformats.org/officeDocument/2006/relationships/image" Target="../media/image151.wmf"/><Relationship Id="rId15" Type="http://schemas.openxmlformats.org/officeDocument/2006/relationships/image" Target="../media/image156.wmf"/><Relationship Id="rId10" Type="http://schemas.openxmlformats.org/officeDocument/2006/relationships/oleObject" Target="../embeddings/oleObject104.bin"/><Relationship Id="rId19" Type="http://schemas.openxmlformats.org/officeDocument/2006/relationships/image" Target="../media/image158.wmf"/><Relationship Id="rId4" Type="http://schemas.openxmlformats.org/officeDocument/2006/relationships/oleObject" Target="../embeddings/oleObject101.bin"/><Relationship Id="rId9" Type="http://schemas.openxmlformats.org/officeDocument/2006/relationships/image" Target="../media/image153.wmf"/><Relationship Id="rId14" Type="http://schemas.openxmlformats.org/officeDocument/2006/relationships/oleObject" Target="../embeddings/oleObject106.bin"/></Relationships>
</file>

<file path=ppt/slides/_rels/slide9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6.xml"/><Relationship Id="rId1" Type="http://schemas.openxmlformats.org/officeDocument/2006/relationships/slideLayout" Target="../slideLayouts/slideLayout18.xml"/><Relationship Id="rId4"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49478"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Models,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spcBef>
                <a:spcPts val="0"/>
              </a:spcBef>
              <a:spcAft>
                <a:spcPts val="0"/>
              </a:spcAft>
              <a:buClr>
                <a:srgbClr val="007FA3"/>
              </a:buClr>
              <a:buSzPts val="4000"/>
              <a:buFont typeface="Arial"/>
              <a:buNone/>
            </a:pPr>
            <a:r>
              <a:rPr lang="en-US" sz="4000" b="1" i="0" u="none" strike="noStrike" cap="none" dirty="0">
                <a:solidFill>
                  <a:schemeClr val="dk1"/>
                </a:solidFill>
                <a:latin typeface="+mn-lt"/>
                <a:sym typeface="Arial"/>
              </a:rPr>
              <a:t>Chapter </a:t>
            </a:r>
            <a:r>
              <a:rPr lang="en-US" sz="4000" b="1" dirty="0" smtClean="0">
                <a:latin typeface="+mn-lt"/>
              </a:rPr>
              <a:t>13</a:t>
            </a:r>
            <a:endParaRPr sz="4000" b="0" i="0" u="none" strike="noStrike" cap="none" dirty="0">
              <a:solidFill>
                <a:schemeClr val="dk1"/>
              </a:solidFill>
              <a:latin typeface="+mn-lt"/>
              <a:sym typeface="Arial"/>
            </a:endParaRPr>
          </a:p>
        </p:txBody>
      </p:sp>
      <p:sp>
        <p:nvSpPr>
          <p:cNvPr id="217" name="Text Placeholder 6"/>
          <p:cNvSpPr txBox="1">
            <a:spLocks noGrp="1"/>
          </p:cNvSpPr>
          <p:nvPr>
            <p:ph type="body" idx="2"/>
          </p:nvPr>
        </p:nvSpPr>
        <p:spPr>
          <a:xfrm>
            <a:off x="5172075" y="3916016"/>
            <a:ext cx="3362325" cy="1321905"/>
          </a:xfrm>
          <a:prstGeom prst="rect">
            <a:avLst/>
          </a:prstGeom>
          <a:noFill/>
          <a:ln>
            <a:noFill/>
          </a:ln>
        </p:spPr>
        <p:txBody>
          <a:bodyPr spcFirstLastPara="1" wrap="square" lIns="0" tIns="0" rIns="0" bIns="0" anchor="b" anchorCtr="0">
            <a:noAutofit/>
          </a:bodyPr>
          <a:lstStyle/>
          <a:p>
            <a:pPr marL="0" lvl="0" indent="0" algn="ctr">
              <a:buSzPts val="3600"/>
            </a:pPr>
            <a:r>
              <a:rPr lang="en-US" sz="3600" dirty="0">
                <a:latin typeface="+mn-lt"/>
              </a:rPr>
              <a:t>Linear Optimization</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709529" y="6448760"/>
            <a:ext cx="5942564"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2020, 2016</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2013 Pearson Education, Inc. All Rights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Reserved</a:t>
            </a: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endParaRPr>
          </a:p>
        </p:txBody>
      </p:sp>
    </p:spTree>
    <p:extLst>
      <p:ext uri="{BB962C8B-B14F-4D97-AF65-F5344CB8AC3E}">
        <p14:creationId xmlns:p14="http://schemas.microsoft.com/office/powerpoint/2010/main" val="2787080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13.1: Sklenka Ski Company: Identifying Model Components </a:t>
            </a:r>
            <a:r>
              <a:rPr lang="en-US" sz="2000" b="0" dirty="0" smtClean="0">
                <a:latin typeface="+mj-lt"/>
              </a:rPr>
              <a:t>(2 </a:t>
            </a:r>
            <a:r>
              <a:rPr lang="en-US" sz="2000" b="0" dirty="0">
                <a:latin typeface="+mj-lt"/>
              </a:rPr>
              <a:t>of </a:t>
            </a:r>
            <a:r>
              <a:rPr lang="en-US" sz="2000" b="0" dirty="0" smtClean="0">
                <a:latin typeface="+mj-lt"/>
              </a:rPr>
              <a:t>4)</a:t>
            </a:r>
            <a:endParaRPr dirty="0">
              <a:latin typeface="+mj-lt"/>
            </a:endParaRPr>
          </a:p>
        </p:txBody>
      </p:sp>
      <p:sp>
        <p:nvSpPr>
          <p:cNvPr id="249" name="Text placeholder 2"/>
          <p:cNvSpPr txBox="1">
            <a:spLocks noGrp="1"/>
          </p:cNvSpPr>
          <p:nvPr>
            <p:ph type="body" idx="1"/>
          </p:nvPr>
        </p:nvSpPr>
        <p:spPr>
          <a:xfrm>
            <a:off x="457200" y="1600200"/>
            <a:ext cx="8229600" cy="46482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Step 1: </a:t>
            </a:r>
            <a:r>
              <a:rPr lang="en-US" sz="2200" b="0" u="none" strike="noStrike" cap="none" dirty="0">
                <a:solidFill>
                  <a:srgbClr val="000000"/>
                </a:solidFill>
                <a:latin typeface="+mn-lt"/>
                <a:sym typeface="Arial"/>
              </a:rPr>
              <a:t>Identify the decision </a:t>
            </a:r>
            <a:r>
              <a:rPr lang="en-US" sz="2200" b="0" u="none" strike="noStrike" cap="none" dirty="0" smtClean="0">
                <a:solidFill>
                  <a:srgbClr val="000000"/>
                </a:solidFill>
                <a:latin typeface="+mn-lt"/>
                <a:sym typeface="Arial"/>
              </a:rPr>
              <a:t>variables.</a:t>
            </a:r>
            <a:endParaRPr sz="2200" dirty="0">
              <a:latin typeface="+mn-lt"/>
            </a:endParaRPr>
          </a:p>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The company wants to determine how many of each model should be produced on a daily basis to maximize net profit.</a:t>
            </a:r>
            <a:endParaRPr sz="2200" dirty="0">
              <a:latin typeface="+mn-lt"/>
            </a:endParaRPr>
          </a:p>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Define</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Jordanelle = number of pairs of Jordanelle skis produced/day</a:t>
            </a:r>
            <a:endParaRPr sz="2200" b="0" i="0" u="none" strike="noStrike" cap="none" dirty="0">
              <a:solidFill>
                <a:srgbClr val="000000"/>
              </a:solidFill>
              <a:latin typeface="+mn-lt"/>
              <a:sym typeface="Arial"/>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Deercrest = number of pairs of Deercrest skis produced/day</a:t>
            </a:r>
            <a:endParaRPr sz="2200" b="0" i="0" u="none" strike="noStrike" cap="none" dirty="0">
              <a:solidFill>
                <a:srgbClr val="000000"/>
              </a:solidFill>
              <a:latin typeface="+mn-lt"/>
              <a:sym typeface="Arial"/>
            </a:endParaRPr>
          </a:p>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Clearly specify the dimensions of the variables!</a:t>
            </a:r>
            <a:endParaRPr sz="2200" dirty="0">
              <a:latin typeface="+mn-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13.1: Sklenka Ski Company: Identifying Model Components </a:t>
            </a:r>
            <a:r>
              <a:rPr lang="en-US" sz="2000" b="0" dirty="0" smtClean="0">
                <a:latin typeface="+mj-lt"/>
              </a:rPr>
              <a:t>(3 </a:t>
            </a:r>
            <a:r>
              <a:rPr lang="en-US" sz="2000" b="0" dirty="0">
                <a:latin typeface="+mj-lt"/>
              </a:rPr>
              <a:t>of </a:t>
            </a:r>
            <a:r>
              <a:rPr lang="en-US" sz="2000" b="0" dirty="0" smtClean="0">
                <a:latin typeface="+mj-lt"/>
              </a:rPr>
              <a:t>4)</a:t>
            </a:r>
            <a:endParaRPr dirty="0">
              <a:latin typeface="+mj-lt"/>
            </a:endParaRPr>
          </a:p>
        </p:txBody>
      </p:sp>
      <p:sp>
        <p:nvSpPr>
          <p:cNvPr id="255" name="Text placeholder 2"/>
          <p:cNvSpPr txBox="1">
            <a:spLocks noGrp="1"/>
          </p:cNvSpPr>
          <p:nvPr>
            <p:ph type="body" idx="1"/>
          </p:nvPr>
        </p:nvSpPr>
        <p:spPr>
          <a:xfrm>
            <a:off x="457200" y="1600201"/>
            <a:ext cx="8229600" cy="2892668"/>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Step 2: </a:t>
            </a:r>
            <a:r>
              <a:rPr lang="en-US" sz="2400" b="0" u="none" strike="noStrike" cap="none" dirty="0">
                <a:solidFill>
                  <a:srgbClr val="000000"/>
                </a:solidFill>
                <a:latin typeface="+mn-lt"/>
                <a:sym typeface="Arial"/>
              </a:rPr>
              <a:t>Identify the objective </a:t>
            </a:r>
            <a:r>
              <a:rPr lang="en-US" sz="2400" b="0" u="none" strike="noStrike" cap="none" dirty="0" smtClean="0">
                <a:solidFill>
                  <a:srgbClr val="000000"/>
                </a:solidFill>
                <a:latin typeface="+mn-lt"/>
                <a:sym typeface="Arial"/>
              </a:rPr>
              <a:t>function.</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S</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C wishes to maximize net profit, and we are given the net profit figures for each type of ski.</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S</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S</a:t>
            </a:r>
            <a:r>
              <a:rPr lang="en-US" sz="100" b="0" i="0"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C makes a net profit of $50 on the Jordanelle model and $65 on the Deercrest model.</a:t>
            </a:r>
            <a:endParaRPr sz="24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13.1: Sklenka Ski Company: Identifying Model Components </a:t>
            </a:r>
            <a:r>
              <a:rPr lang="en-US" sz="2000" b="0" dirty="0" smtClean="0">
                <a:latin typeface="+mj-lt"/>
              </a:rPr>
              <a:t>(4 </a:t>
            </a:r>
            <a:r>
              <a:rPr lang="en-US" sz="2000" b="0" dirty="0">
                <a:latin typeface="+mj-lt"/>
              </a:rPr>
              <a:t>of </a:t>
            </a:r>
            <a:r>
              <a:rPr lang="en-US" sz="2000" b="0" dirty="0" smtClean="0">
                <a:latin typeface="+mj-lt"/>
              </a:rPr>
              <a:t>4)</a:t>
            </a:r>
            <a:endParaRPr dirty="0">
              <a:latin typeface="+mj-lt"/>
            </a:endParaRPr>
          </a:p>
        </p:txBody>
      </p:sp>
      <p:sp>
        <p:nvSpPr>
          <p:cNvPr id="261" name="Text placeholder 2"/>
          <p:cNvSpPr txBox="1">
            <a:spLocks noGrp="1"/>
          </p:cNvSpPr>
          <p:nvPr>
            <p:ph type="body" idx="1"/>
          </p:nvPr>
        </p:nvSpPr>
        <p:spPr>
          <a:xfrm>
            <a:off x="457200" y="1608200"/>
            <a:ext cx="8229600" cy="471639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Step 3: </a:t>
            </a:r>
            <a:r>
              <a:rPr lang="en-US" sz="1600" b="0" u="none" strike="noStrike" cap="none" dirty="0">
                <a:solidFill>
                  <a:srgbClr val="000000"/>
                </a:solidFill>
                <a:latin typeface="+mn-lt"/>
                <a:sym typeface="Arial"/>
              </a:rPr>
              <a:t>Identify the </a:t>
            </a:r>
            <a:r>
              <a:rPr lang="en-US" sz="1600" b="0" u="none" strike="noStrike" cap="none" dirty="0" smtClean="0">
                <a:solidFill>
                  <a:srgbClr val="000000"/>
                </a:solidFill>
                <a:latin typeface="+mn-lt"/>
                <a:sym typeface="Arial"/>
              </a:rPr>
              <a:t>constraints.</a:t>
            </a:r>
            <a:endParaRPr sz="1600" dirty="0">
              <a:latin typeface="+mn-lt"/>
            </a:endParaRPr>
          </a:p>
          <a:p>
            <a:pPr marL="741553" marR="0" lvl="1" indent="-284353" algn="l" rtl="0">
              <a:spcAft>
                <a:spcPts val="0"/>
              </a:spcAft>
              <a:buClr>
                <a:srgbClr val="007FA3"/>
              </a:buClr>
              <a:buSzPts val="1800"/>
              <a:buFont typeface="Arial"/>
              <a:buChar char="–"/>
            </a:pPr>
            <a:r>
              <a:rPr lang="en-US" sz="1600" b="0" i="0" u="none" strike="noStrike" cap="none" dirty="0">
                <a:solidFill>
                  <a:srgbClr val="000000"/>
                </a:solidFill>
                <a:latin typeface="+mn-lt"/>
                <a:sym typeface="Arial"/>
              </a:rPr>
              <a:t>Look for clues in the problem statement that describe limited resources that are available, requirements that must be met, or other restrictions.</a:t>
            </a:r>
            <a:endParaRPr sz="1600" dirty="0">
              <a:latin typeface="+mn-lt"/>
            </a:endParaRPr>
          </a:p>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Both the fabrication and finishing departments have limited numbers of workers, who work only 7 hours each day; this limits the amount of production time available in each department:</a:t>
            </a:r>
            <a:endParaRPr sz="1600" dirty="0">
              <a:latin typeface="+mn-lt"/>
            </a:endParaRPr>
          </a:p>
          <a:p>
            <a:pPr marL="741553" marR="0" lvl="1" indent="-284353" algn="l" rtl="0">
              <a:spcAft>
                <a:spcPts val="0"/>
              </a:spcAft>
              <a:buClr>
                <a:srgbClr val="007FA3"/>
              </a:buClr>
              <a:buSzPts val="1600"/>
              <a:buFont typeface="Arial"/>
              <a:buChar char="–"/>
            </a:pPr>
            <a:r>
              <a:rPr lang="en-US" sz="1600" b="0" i="0" u="none" strike="noStrike" cap="none" dirty="0">
                <a:solidFill>
                  <a:srgbClr val="000000"/>
                </a:solidFill>
                <a:latin typeface="+mn-lt"/>
                <a:sym typeface="Arial"/>
              </a:rPr>
              <a:t>Fabrication: Total labor hours used in fabrication cannot exceed the amount of labor hours available.</a:t>
            </a:r>
            <a:endParaRPr sz="1600" dirty="0">
              <a:latin typeface="+mn-lt"/>
            </a:endParaRPr>
          </a:p>
          <a:p>
            <a:pPr marL="741553" marR="0" lvl="1" indent="-284353" algn="l" rtl="0">
              <a:spcAft>
                <a:spcPts val="0"/>
              </a:spcAft>
              <a:buClr>
                <a:srgbClr val="007FA3"/>
              </a:buClr>
              <a:buSzPts val="1600"/>
              <a:buFont typeface="Arial"/>
              <a:buChar char="–"/>
            </a:pPr>
            <a:r>
              <a:rPr lang="en-US" sz="1600" b="0" i="0" u="none" strike="noStrike" cap="none" dirty="0">
                <a:solidFill>
                  <a:srgbClr val="000000"/>
                </a:solidFill>
                <a:latin typeface="+mn-lt"/>
                <a:sym typeface="Arial"/>
              </a:rPr>
              <a:t>Finishing: Total labor hours used in finishing cannot exceed the amount of labor hours available.</a:t>
            </a:r>
            <a:endParaRPr sz="1600" dirty="0">
              <a:latin typeface="+mn-lt"/>
            </a:endParaRPr>
          </a:p>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The problem also notes that the company anticipates selling at least twice as many Deercrest models as Jordanelle models:</a:t>
            </a:r>
            <a:endParaRPr sz="1600" dirty="0">
              <a:latin typeface="+mn-lt"/>
            </a:endParaRPr>
          </a:p>
          <a:p>
            <a:pPr marL="741553" marR="0" lvl="1" indent="-284353" algn="l" rtl="0">
              <a:spcAft>
                <a:spcPts val="0"/>
              </a:spcAft>
              <a:buClr>
                <a:srgbClr val="007FA3"/>
              </a:buClr>
              <a:buSzPts val="1600"/>
              <a:buFont typeface="Arial"/>
              <a:buChar char="–"/>
            </a:pPr>
            <a:r>
              <a:rPr lang="en-US" sz="1600" b="0" i="0" u="none" strike="noStrike" cap="none" dirty="0">
                <a:solidFill>
                  <a:srgbClr val="000000"/>
                </a:solidFill>
                <a:latin typeface="+mn-lt"/>
                <a:sym typeface="Arial"/>
              </a:rPr>
              <a:t>Number of pairs of Deercrest skis must be at </a:t>
            </a:r>
            <a:r>
              <a:rPr lang="en-US" sz="1600" b="0" i="0" u="none" strike="noStrike" cap="none" dirty="0" smtClean="0">
                <a:solidFill>
                  <a:srgbClr val="000000"/>
                </a:solidFill>
                <a:latin typeface="+mn-lt"/>
                <a:sym typeface="Arial"/>
              </a:rPr>
              <a:t>least twice </a:t>
            </a:r>
            <a:r>
              <a:rPr lang="en-US" sz="1600" b="0" i="0" u="none" strike="noStrike" cap="none" dirty="0">
                <a:solidFill>
                  <a:srgbClr val="000000"/>
                </a:solidFill>
                <a:latin typeface="+mn-lt"/>
                <a:sym typeface="Arial"/>
              </a:rPr>
              <a:t>the number of parts of Jordanelle skis.</a:t>
            </a:r>
            <a:endParaRPr sz="1600" dirty="0">
              <a:latin typeface="+mn-lt"/>
            </a:endParaRPr>
          </a:p>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Negative values of the decision variables cannot occur (“nonnegativity constraints</a:t>
            </a:r>
            <a:r>
              <a:rPr lang="en-US" sz="1600" b="0" i="0" u="none" strike="noStrike" cap="none" dirty="0" smtClean="0">
                <a:solidFill>
                  <a:srgbClr val="000000"/>
                </a:solidFill>
                <a:latin typeface="+mn-lt"/>
                <a:sym typeface="Arial"/>
              </a:rPr>
              <a:t>”).</a:t>
            </a:r>
            <a:endParaRPr sz="1600" dirty="0">
              <a:latin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Developing a Mathematical Model</a:t>
            </a:r>
            <a:endParaRPr sz="3600" b="1" i="0" u="none" strike="noStrike" cap="none" dirty="0">
              <a:solidFill>
                <a:srgbClr val="007FA3"/>
              </a:solidFill>
              <a:latin typeface="+mj-lt"/>
              <a:ea typeface="Arial"/>
              <a:cs typeface="Arial"/>
              <a:sym typeface="Arial"/>
            </a:endParaRPr>
          </a:p>
        </p:txBody>
      </p:sp>
      <p:sp>
        <p:nvSpPr>
          <p:cNvPr id="267" name="Text placeholder 2"/>
          <p:cNvSpPr txBox="1">
            <a:spLocks noGrp="1"/>
          </p:cNvSpPr>
          <p:nvPr>
            <p:ph type="body" idx="1"/>
          </p:nvPr>
        </p:nvSpPr>
        <p:spPr>
          <a:xfrm>
            <a:off x="457199" y="1604423"/>
            <a:ext cx="8080131" cy="945346"/>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Represent decision variables by </a:t>
            </a:r>
            <a:r>
              <a:rPr lang="en-US" sz="2400" b="0" i="0" u="none" strike="noStrike" cap="none" dirty="0" smtClean="0">
                <a:solidFill>
                  <a:srgbClr val="000000"/>
                </a:solidFill>
                <a:latin typeface="+mn-lt"/>
                <a:ea typeface="Arial"/>
                <a:cs typeface="Arial"/>
                <a:sym typeface="Arial"/>
              </a:rPr>
              <a:t>descriptive names</a:t>
            </a:r>
            <a:r>
              <a:rPr lang="en-US" sz="2400" b="0" i="0" u="none" strike="noStrike" cap="none" dirty="0">
                <a:solidFill>
                  <a:srgbClr val="000000"/>
                </a:solidFill>
                <a:latin typeface="+mn-lt"/>
                <a:ea typeface="Arial"/>
                <a:cs typeface="Arial"/>
                <a:sym typeface="Arial"/>
              </a:rPr>
              <a:t>, abbreviations, or subscripted </a:t>
            </a:r>
            <a:r>
              <a:rPr lang="en-US" sz="2400" b="0" i="0" u="none" strike="noStrike" cap="none" dirty="0" smtClean="0">
                <a:solidFill>
                  <a:srgbClr val="000000"/>
                </a:solidFill>
                <a:latin typeface="+mn-lt"/>
                <a:ea typeface="Arial"/>
                <a:cs typeface="Arial"/>
                <a:sym typeface="Arial"/>
              </a:rPr>
              <a:t>letters.</a:t>
            </a:r>
            <a:endParaRPr sz="2400" b="0" i="0" u="none" strike="noStrike" cap="none" dirty="0">
              <a:solidFill>
                <a:srgbClr val="000000"/>
              </a:solidFill>
              <a:latin typeface="+mn-lt"/>
              <a:ea typeface="Arial"/>
              <a:cs typeface="Arial"/>
              <a:sym typeface="Arial"/>
            </a:endParaRPr>
          </a:p>
        </p:txBody>
      </p:sp>
      <p:graphicFrame>
        <p:nvGraphicFramePr>
          <p:cNvPr id="2" name="Object 1" descr="Left parenthesis x sub 1, x sub 2, et cetera right parenthesis"/>
          <p:cNvGraphicFramePr>
            <a:graphicFrameLocks noChangeAspect="1"/>
          </p:cNvGraphicFramePr>
          <p:nvPr>
            <p:extLst>
              <p:ext uri="{D42A27DB-BD31-4B8C-83A1-F6EECF244321}">
                <p14:modId xmlns:p14="http://schemas.microsoft.com/office/powerpoint/2010/main" val="3512048324"/>
              </p:ext>
            </p:extLst>
          </p:nvPr>
        </p:nvGraphicFramePr>
        <p:xfrm>
          <a:off x="779038" y="2580307"/>
          <a:ext cx="1507421" cy="449976"/>
        </p:xfrm>
        <a:graphic>
          <a:graphicData uri="http://schemas.openxmlformats.org/presentationml/2006/ole">
            <mc:AlternateContent xmlns:mc="http://schemas.openxmlformats.org/markup-compatibility/2006">
              <mc:Choice xmlns:v="urn:schemas-microsoft-com:vml" Requires="v">
                <p:oleObj spid="_x0000_s3031" name="Equation" r:id="rId4" imgW="850680" imgH="253800" progId="Equation.DSMT4">
                  <p:embed/>
                </p:oleObj>
              </mc:Choice>
              <mc:Fallback>
                <p:oleObj name="Equation" r:id="rId4" imgW="850680" imgH="253800" progId="Equation.DSMT4">
                  <p:embed/>
                  <p:pic>
                    <p:nvPicPr>
                      <p:cNvPr id="0" name=""/>
                      <p:cNvPicPr/>
                      <p:nvPr/>
                    </p:nvPicPr>
                    <p:blipFill>
                      <a:blip r:embed="rId5"/>
                      <a:stretch>
                        <a:fillRect/>
                      </a:stretch>
                    </p:blipFill>
                    <p:spPr>
                      <a:xfrm>
                        <a:off x="779038" y="2580307"/>
                        <a:ext cx="1507421" cy="449976"/>
                      </a:xfrm>
                      <a:prstGeom prst="rect">
                        <a:avLst/>
                      </a:prstGeom>
                    </p:spPr>
                  </p:pic>
                </p:oleObj>
              </mc:Fallback>
            </mc:AlternateContent>
          </a:graphicData>
        </a:graphic>
      </p:graphicFrame>
      <p:sp>
        <p:nvSpPr>
          <p:cNvPr id="269" name="Text placeholder 3"/>
          <p:cNvSpPr txBox="1">
            <a:spLocks noGrp="1"/>
          </p:cNvSpPr>
          <p:nvPr>
            <p:ph type="body" idx="2"/>
          </p:nvPr>
        </p:nvSpPr>
        <p:spPr>
          <a:xfrm>
            <a:off x="457200" y="3046569"/>
            <a:ext cx="8080130" cy="2589299"/>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For mathematical formulations involving many variables, subscripted letters are often more convenient.</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In spreadsheet models, we recommend using more descriptive names to make the models and solutions easier to understand.</a:t>
            </a:r>
            <a:endParaRPr sz="2400" dirty="0">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13.2: S</a:t>
            </a:r>
            <a:r>
              <a:rPr lang="en-US" sz="100" b="1" i="0" u="none" strike="noStrike" cap="none" dirty="0">
                <a:solidFill>
                  <a:srgbClr val="007FA3"/>
                </a:solidFill>
                <a:latin typeface="+mj-lt"/>
                <a:ea typeface="Arial"/>
                <a:cs typeface="Arial"/>
                <a:sym typeface="Arial"/>
              </a:rPr>
              <a:t> </a:t>
            </a:r>
            <a:r>
              <a:rPr lang="en-US" sz="3600" b="1" i="0" u="none" strike="noStrike" cap="none" dirty="0" err="1">
                <a:solidFill>
                  <a:srgbClr val="007FA3"/>
                </a:solidFill>
                <a:latin typeface="+mj-lt"/>
                <a:ea typeface="Arial"/>
                <a:cs typeface="Arial"/>
                <a:sym typeface="Arial"/>
              </a:rPr>
              <a:t>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C </a:t>
            </a:r>
            <a:r>
              <a:rPr lang="en-US" sz="3600" b="1" i="0" u="none" strike="noStrike" cap="none" dirty="0" smtClean="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Modeling </a:t>
            </a:r>
            <a:r>
              <a:rPr lang="en-US" sz="3600" b="1" i="0" u="none" strike="noStrike" cap="none" dirty="0" smtClean="0">
                <a:solidFill>
                  <a:srgbClr val="007FA3"/>
                </a:solidFill>
                <a:latin typeface="+mj-lt"/>
                <a:ea typeface="Arial"/>
                <a:cs typeface="Arial"/>
                <a:sym typeface="Arial"/>
              </a:rPr>
              <a:t>the Objective </a:t>
            </a:r>
            <a:r>
              <a:rPr lang="en-US" sz="3600" b="1" i="0" u="none" strike="noStrike" cap="none" dirty="0">
                <a:solidFill>
                  <a:srgbClr val="007FA3"/>
                </a:solidFill>
                <a:latin typeface="+mj-lt"/>
                <a:ea typeface="Arial"/>
                <a:cs typeface="Arial"/>
                <a:sym typeface="Arial"/>
              </a:rPr>
              <a:t>Function</a:t>
            </a:r>
            <a:endParaRPr sz="3600" b="1" i="0" u="none" strike="noStrike" cap="none" dirty="0">
              <a:solidFill>
                <a:srgbClr val="007FA3"/>
              </a:solidFill>
              <a:latin typeface="+mj-lt"/>
              <a:ea typeface="Arial"/>
              <a:cs typeface="Arial"/>
              <a:sym typeface="Arial"/>
            </a:endParaRPr>
          </a:p>
        </p:txBody>
      </p:sp>
      <p:sp>
        <p:nvSpPr>
          <p:cNvPr id="275" name="Text placeholder 2"/>
          <p:cNvSpPr txBox="1">
            <a:spLocks noGrp="1"/>
          </p:cNvSpPr>
          <p:nvPr>
            <p:ph type="body" idx="1"/>
          </p:nvPr>
        </p:nvSpPr>
        <p:spPr>
          <a:xfrm>
            <a:off x="457200" y="1600200"/>
            <a:ext cx="8229600" cy="32004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Profit per pair of skis sold</a:t>
            </a:r>
            <a:r>
              <a:rPr lang="en-US" sz="2400" b="0" i="0" u="none" strike="noStrike" cap="none" dirty="0" smtClean="0">
                <a:solidFill>
                  <a:srgbClr val="000000"/>
                </a:solidFill>
                <a:latin typeface="+mn-lt"/>
                <a:sym typeface="Arial"/>
              </a:rPr>
              <a:t>:$50 for Jordanelle skis, $65 for Deercrest skis</a:t>
            </a:r>
            <a:endParaRPr sz="2400" dirty="0" smtClean="0">
              <a:latin typeface="+mn-lt"/>
            </a:endParaRPr>
          </a:p>
          <a:p>
            <a:pPr marL="255650" marR="0" lvl="0" indent="-255650" algn="l" rtl="0">
              <a:spcAft>
                <a:spcPts val="0"/>
              </a:spcAft>
              <a:buClr>
                <a:srgbClr val="007FA3"/>
              </a:buClr>
              <a:buSzPct val="100000"/>
              <a:buFont typeface="Arial"/>
              <a:buChar char="•"/>
            </a:pPr>
            <a:r>
              <a:rPr lang="en-US" sz="2400" b="0" i="0" u="none" strike="noStrike" cap="none" dirty="0" smtClean="0">
                <a:solidFill>
                  <a:srgbClr val="000000"/>
                </a:solidFill>
                <a:latin typeface="+mn-lt"/>
                <a:sym typeface="Arial"/>
              </a:rPr>
              <a:t>Objective Function: Maximize </a:t>
            </a:r>
            <a:r>
              <a:rPr lang="en-US" sz="2400" b="0" i="0" u="none" strike="noStrike" cap="none" dirty="0">
                <a:solidFill>
                  <a:srgbClr val="000000"/>
                </a:solidFill>
                <a:latin typeface="+mn-lt"/>
                <a:sym typeface="Arial"/>
              </a:rPr>
              <a:t>total </a:t>
            </a:r>
            <a:r>
              <a:rPr lang="en-US" sz="2400" b="0" i="0" u="none" strike="noStrike" cap="none" dirty="0" smtClean="0">
                <a:solidFill>
                  <a:srgbClr val="000000"/>
                </a:solidFill>
                <a:latin typeface="+mn-lt"/>
                <a:sym typeface="Arial"/>
              </a:rPr>
              <a:t>profit= </a:t>
            </a:r>
            <a:r>
              <a:rPr lang="en-US" sz="2400" b="0" i="0" u="none" strike="noStrike" cap="none" dirty="0">
                <a:solidFill>
                  <a:srgbClr val="000000"/>
                </a:solidFill>
                <a:latin typeface="+mn-lt"/>
                <a:sym typeface="Arial"/>
              </a:rPr>
              <a:t>50 Jordanelle + 65 Deercrest</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Note how the dimensions verify that the expression </a:t>
            </a:r>
            <a:r>
              <a:rPr lang="en-US" sz="2400" b="0" i="0" u="none" strike="noStrike" cap="none" dirty="0" smtClean="0">
                <a:solidFill>
                  <a:srgbClr val="000000"/>
                </a:solidFill>
                <a:latin typeface="+mn-lt"/>
                <a:sym typeface="Arial"/>
              </a:rPr>
              <a:t>is correct</a:t>
            </a:r>
            <a:r>
              <a:rPr lang="en-US" sz="2400" b="0" i="0" u="none" strike="noStrike" cap="none" dirty="0">
                <a:solidFill>
                  <a:srgbClr val="000000"/>
                </a:solidFill>
                <a:latin typeface="+mn-lt"/>
                <a:sym typeface="Arial"/>
              </a:rPr>
              <a:t>:</a:t>
            </a:r>
            <a:endParaRPr sz="2400" b="0" i="0" u="none" strike="noStrike" cap="none" dirty="0">
              <a:solidFill>
                <a:srgbClr val="000000"/>
              </a:solidFill>
              <a:latin typeface="+mn-lt"/>
              <a:sym typeface="Arial"/>
            </a:endParaRPr>
          </a:p>
        </p:txBody>
      </p:sp>
      <p:sp>
        <p:nvSpPr>
          <p:cNvPr id="276" name="Text placeholder 3"/>
          <p:cNvSpPr txBox="1">
            <a:spLocks noGrp="1"/>
          </p:cNvSpPr>
          <p:nvPr>
            <p:ph type="body" idx="2"/>
          </p:nvPr>
        </p:nvSpPr>
        <p:spPr>
          <a:xfrm>
            <a:off x="457200" y="5023371"/>
            <a:ext cx="685800" cy="450985"/>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2" name="Object 1" descr="Left parenthesis dollars per pair of skis right parenthesis left parenthesis number of pairs of skis right parenthesis = $."/>
          <p:cNvGraphicFramePr>
            <a:graphicFrameLocks noChangeAspect="1"/>
          </p:cNvGraphicFramePr>
          <p:nvPr>
            <p:extLst>
              <p:ext uri="{D42A27DB-BD31-4B8C-83A1-F6EECF244321}">
                <p14:modId xmlns:p14="http://schemas.microsoft.com/office/powerpoint/2010/main" val="4139958145"/>
              </p:ext>
            </p:extLst>
          </p:nvPr>
        </p:nvGraphicFramePr>
        <p:xfrm>
          <a:off x="1380831" y="5102476"/>
          <a:ext cx="4332418" cy="371881"/>
        </p:xfrm>
        <a:graphic>
          <a:graphicData uri="http://schemas.openxmlformats.org/presentationml/2006/ole">
            <mc:AlternateContent xmlns:mc="http://schemas.openxmlformats.org/markup-compatibility/2006">
              <mc:Choice xmlns:v="urn:schemas-microsoft-com:vml" Requires="v">
                <p:oleObj spid="_x0000_s4048" name="Equation" r:id="rId4" imgW="2958840" imgH="253800" progId="Equation.DSMT4">
                  <p:embed/>
                </p:oleObj>
              </mc:Choice>
              <mc:Fallback>
                <p:oleObj name="Equation" r:id="rId4" imgW="2958840" imgH="253800" progId="Equation.DSMT4">
                  <p:embed/>
                  <p:pic>
                    <p:nvPicPr>
                      <p:cNvPr id="0" name=""/>
                      <p:cNvPicPr/>
                      <p:nvPr/>
                    </p:nvPicPr>
                    <p:blipFill>
                      <a:blip r:embed="rId5"/>
                      <a:stretch>
                        <a:fillRect/>
                      </a:stretch>
                    </p:blipFill>
                    <p:spPr>
                      <a:xfrm>
                        <a:off x="1380831" y="5102476"/>
                        <a:ext cx="4332418" cy="37188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Title 1"/>
          <p:cNvSpPr txBox="1">
            <a:spLocks noGrp="1"/>
          </p:cNvSpPr>
          <p:nvPr>
            <p:ph type="title"/>
          </p:nvPr>
        </p:nvSpPr>
        <p:spPr>
          <a:xfrm>
            <a:off x="457200" y="215372"/>
            <a:ext cx="81534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200" b="1" i="0" u="none" strike="noStrike" cap="none" dirty="0">
                <a:solidFill>
                  <a:srgbClr val="007FA3"/>
                </a:solidFill>
                <a:latin typeface="+mj-lt"/>
                <a:ea typeface="Arial"/>
                <a:cs typeface="Arial"/>
                <a:sym typeface="Arial"/>
              </a:rPr>
              <a:t>Translating </a:t>
            </a:r>
            <a:r>
              <a:rPr lang="en-US" sz="3200" b="1" i="0" u="none" strike="noStrike" cap="none" dirty="0" smtClean="0">
                <a:solidFill>
                  <a:srgbClr val="007FA3"/>
                </a:solidFill>
                <a:latin typeface="+mj-lt"/>
                <a:ea typeface="Arial"/>
                <a:cs typeface="Arial"/>
                <a:sym typeface="Arial"/>
              </a:rPr>
              <a:t>Constraints Mathematically</a:t>
            </a:r>
            <a:endParaRPr sz="3200" b="1" i="0" u="none" strike="noStrike" cap="none" dirty="0">
              <a:solidFill>
                <a:srgbClr val="007FA3"/>
              </a:solidFill>
              <a:latin typeface="+mj-lt"/>
              <a:ea typeface="Arial"/>
              <a:cs typeface="Arial"/>
              <a:sym typeface="Arial"/>
            </a:endParaRPr>
          </a:p>
        </p:txBody>
      </p:sp>
      <p:sp>
        <p:nvSpPr>
          <p:cNvPr id="283" name="Text placeholder 2"/>
          <p:cNvSpPr txBox="1">
            <a:spLocks noGrp="1"/>
          </p:cNvSpPr>
          <p:nvPr>
            <p:ph type="body" idx="1"/>
          </p:nvPr>
        </p:nvSpPr>
        <p:spPr>
          <a:xfrm>
            <a:off x="457200" y="1600200"/>
            <a:ext cx="8153400" cy="139797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Constraints are expressed as algebraic inequalities or equations, with all variables on the left side and constant terms on the right.</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Look for key words in word statements of constraints:</a:t>
            </a:r>
            <a:endParaRPr sz="2000" dirty="0">
              <a:latin typeface="+mn-lt"/>
            </a:endParaRPr>
          </a:p>
        </p:txBody>
      </p:sp>
      <p:sp>
        <p:nvSpPr>
          <p:cNvPr id="284" name="Text placeholder 3"/>
          <p:cNvSpPr txBox="1">
            <a:spLocks noGrp="1"/>
          </p:cNvSpPr>
          <p:nvPr>
            <p:ph type="body" idx="2"/>
          </p:nvPr>
        </p:nvSpPr>
        <p:spPr>
          <a:xfrm>
            <a:off x="463547" y="3180080"/>
            <a:ext cx="5892256" cy="472112"/>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“Cannot exceed” translates mathematically as</a:t>
            </a:r>
            <a:endParaRPr sz="2000" b="0" i="0" u="none" strike="noStrike" cap="none" dirty="0">
              <a:solidFill>
                <a:srgbClr val="000000"/>
              </a:solidFill>
              <a:latin typeface="+mn-lt"/>
              <a:ea typeface="Arial"/>
              <a:cs typeface="Arial"/>
              <a:sym typeface="Arial"/>
            </a:endParaRPr>
          </a:p>
        </p:txBody>
      </p:sp>
      <p:graphicFrame>
        <p:nvGraphicFramePr>
          <p:cNvPr id="2" name="Object 1" descr="Is less than or equal to"/>
          <p:cNvGraphicFramePr>
            <a:graphicFrameLocks noChangeAspect="1"/>
          </p:cNvGraphicFramePr>
          <p:nvPr>
            <p:extLst>
              <p:ext uri="{D42A27DB-BD31-4B8C-83A1-F6EECF244321}">
                <p14:modId xmlns:p14="http://schemas.microsoft.com/office/powerpoint/2010/main" val="1598833"/>
              </p:ext>
            </p:extLst>
          </p:nvPr>
        </p:nvGraphicFramePr>
        <p:xfrm>
          <a:off x="6620906" y="3258158"/>
          <a:ext cx="517473" cy="292485"/>
        </p:xfrm>
        <a:graphic>
          <a:graphicData uri="http://schemas.openxmlformats.org/presentationml/2006/ole">
            <mc:AlternateContent xmlns:mc="http://schemas.openxmlformats.org/markup-compatibility/2006">
              <mc:Choice xmlns:v="urn:schemas-microsoft-com:vml" Requires="v">
                <p:oleObj spid="_x0000_s54160" name="Equation" r:id="rId4" imgW="291960" imgH="164880" progId="Equation.DSMT4">
                  <p:embed/>
                </p:oleObj>
              </mc:Choice>
              <mc:Fallback>
                <p:oleObj name="Equation" r:id="rId4" imgW="291960" imgH="164880" progId="Equation.DSMT4">
                  <p:embed/>
                  <p:pic>
                    <p:nvPicPr>
                      <p:cNvPr id="0" name=""/>
                      <p:cNvPicPr/>
                      <p:nvPr/>
                    </p:nvPicPr>
                    <p:blipFill>
                      <a:blip r:embed="rId5"/>
                      <a:stretch>
                        <a:fillRect/>
                      </a:stretch>
                    </p:blipFill>
                    <p:spPr>
                      <a:xfrm>
                        <a:off x="6620906" y="3258158"/>
                        <a:ext cx="517473" cy="292485"/>
                      </a:xfrm>
                      <a:prstGeom prst="rect">
                        <a:avLst/>
                      </a:prstGeom>
                    </p:spPr>
                  </p:pic>
                </p:oleObj>
              </mc:Fallback>
            </mc:AlternateContent>
          </a:graphicData>
        </a:graphic>
      </p:graphicFrame>
      <p:sp>
        <p:nvSpPr>
          <p:cNvPr id="286" name="Text placeholder 4"/>
          <p:cNvSpPr txBox="1">
            <a:spLocks noGrp="1"/>
          </p:cNvSpPr>
          <p:nvPr>
            <p:ph type="body" idx="3"/>
          </p:nvPr>
        </p:nvSpPr>
        <p:spPr>
          <a:xfrm>
            <a:off x="449421" y="3847692"/>
            <a:ext cx="3970844" cy="476116"/>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“At least,” would translate as</a:t>
            </a:r>
            <a:endParaRPr sz="2000" b="0" i="0" u="none" strike="noStrike" cap="none" dirty="0">
              <a:solidFill>
                <a:srgbClr val="000000"/>
              </a:solidFill>
              <a:latin typeface="+mn-lt"/>
              <a:ea typeface="Arial"/>
              <a:cs typeface="Arial"/>
              <a:sym typeface="Arial"/>
            </a:endParaRPr>
          </a:p>
        </p:txBody>
      </p:sp>
      <p:graphicFrame>
        <p:nvGraphicFramePr>
          <p:cNvPr id="3" name="Object 2" descr="Is greater than or equal to"/>
          <p:cNvGraphicFramePr>
            <a:graphicFrameLocks noChangeAspect="1"/>
          </p:cNvGraphicFramePr>
          <p:nvPr>
            <p:extLst>
              <p:ext uri="{D42A27DB-BD31-4B8C-83A1-F6EECF244321}">
                <p14:modId xmlns:p14="http://schemas.microsoft.com/office/powerpoint/2010/main" val="3461522378"/>
              </p:ext>
            </p:extLst>
          </p:nvPr>
        </p:nvGraphicFramePr>
        <p:xfrm>
          <a:off x="4671849" y="3935164"/>
          <a:ext cx="427664" cy="241723"/>
        </p:xfrm>
        <a:graphic>
          <a:graphicData uri="http://schemas.openxmlformats.org/presentationml/2006/ole">
            <mc:AlternateContent xmlns:mc="http://schemas.openxmlformats.org/markup-compatibility/2006">
              <mc:Choice xmlns:v="urn:schemas-microsoft-com:vml" Requires="v">
                <p:oleObj spid="_x0000_s54161" name="Equation" r:id="rId6" imgW="291960" imgH="164880" progId="Equation.DSMT4">
                  <p:embed/>
                </p:oleObj>
              </mc:Choice>
              <mc:Fallback>
                <p:oleObj name="Equation" r:id="rId6" imgW="291960" imgH="164880" progId="Equation.DSMT4">
                  <p:embed/>
                  <p:pic>
                    <p:nvPicPr>
                      <p:cNvPr id="0" name=""/>
                      <p:cNvPicPr/>
                      <p:nvPr/>
                    </p:nvPicPr>
                    <p:blipFill>
                      <a:blip r:embed="rId7"/>
                      <a:stretch>
                        <a:fillRect/>
                      </a:stretch>
                    </p:blipFill>
                    <p:spPr>
                      <a:xfrm>
                        <a:off x="4671849" y="3935164"/>
                        <a:ext cx="427664" cy="241723"/>
                      </a:xfrm>
                      <a:prstGeom prst="rect">
                        <a:avLst/>
                      </a:prstGeom>
                    </p:spPr>
                  </p:pic>
                </p:oleObj>
              </mc:Fallback>
            </mc:AlternateContent>
          </a:graphicData>
        </a:graphic>
      </p:graphicFrame>
      <p:sp>
        <p:nvSpPr>
          <p:cNvPr id="288" name="Text placeholder 5"/>
          <p:cNvSpPr txBox="1">
            <a:spLocks noGrp="1"/>
          </p:cNvSpPr>
          <p:nvPr>
            <p:ph type="body" idx="4"/>
          </p:nvPr>
        </p:nvSpPr>
        <p:spPr>
          <a:xfrm>
            <a:off x="452718" y="4827136"/>
            <a:ext cx="7963149" cy="1271042"/>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“Must contain exactly,” would specify an “= ” relationship.</a:t>
            </a:r>
            <a:endParaRPr sz="2000" dirty="0">
              <a:latin typeface="+mn-lt"/>
            </a:endParaRPr>
          </a:p>
          <a:p>
            <a:pPr marL="256032" marR="0" lvl="1" indent="-256032" algn="l" rtl="0">
              <a:spcBef>
                <a:spcPts val="15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All constraints in optimization models must be one of these three forms.</a:t>
            </a:r>
            <a:endParaRPr sz="20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mj-lt"/>
                <a:ea typeface="Arial"/>
                <a:cs typeface="Arial"/>
                <a:sym typeface="Arial"/>
              </a:rPr>
              <a:t>Constraint Functions</a:t>
            </a:r>
            <a:endParaRPr sz="3600" b="1" i="0" u="none" strike="noStrike" cap="none">
              <a:solidFill>
                <a:srgbClr val="007FA3"/>
              </a:solidFill>
              <a:latin typeface="+mj-lt"/>
              <a:ea typeface="Arial"/>
              <a:cs typeface="Arial"/>
              <a:sym typeface="Arial"/>
            </a:endParaRPr>
          </a:p>
        </p:txBody>
      </p:sp>
      <p:sp>
        <p:nvSpPr>
          <p:cNvPr id="294" name="Text placeholder 2"/>
          <p:cNvSpPr txBox="1">
            <a:spLocks noGrp="1"/>
          </p:cNvSpPr>
          <p:nvPr>
            <p:ph type="body" idx="1"/>
          </p:nvPr>
        </p:nvSpPr>
        <p:spPr>
          <a:xfrm>
            <a:off x="457200" y="1600201"/>
            <a:ext cx="8229600" cy="175259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A </a:t>
            </a:r>
            <a:r>
              <a:rPr lang="en-US" sz="2400" b="1" i="0" u="none" strike="noStrike" cap="none" dirty="0">
                <a:solidFill>
                  <a:srgbClr val="000000"/>
                </a:solidFill>
                <a:latin typeface="+mn-lt"/>
                <a:sym typeface="Arial"/>
              </a:rPr>
              <a:t>constraint function </a:t>
            </a:r>
            <a:r>
              <a:rPr lang="en-US" sz="2400" b="0" i="0" u="none" strike="noStrike" cap="none" dirty="0">
                <a:solidFill>
                  <a:srgbClr val="000000"/>
                </a:solidFill>
                <a:latin typeface="+mn-lt"/>
                <a:sym typeface="Arial"/>
              </a:rPr>
              <a:t>is the left-hand side of a constraint.</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E.g.: Total labor-hours used in fabrication cannot exceed the amount of labor hours available.</a:t>
            </a:r>
            <a:endParaRPr sz="24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13.3: </a:t>
            </a:r>
            <a:r>
              <a:rPr lang="en-US" sz="3600" b="1" i="0" u="none" strike="noStrike" cap="none" dirty="0" smtClean="0">
                <a:solidFill>
                  <a:srgbClr val="007FA3"/>
                </a:solidFill>
                <a:latin typeface="+mj-lt"/>
                <a:ea typeface="Arial"/>
                <a:cs typeface="Arial"/>
                <a:sym typeface="Arial"/>
              </a:rPr>
              <a:t>S</a:t>
            </a:r>
            <a:r>
              <a:rPr lang="en-US" sz="100" b="1" i="0" u="none" strike="noStrike" cap="none" dirty="0" smtClean="0">
                <a:solidFill>
                  <a:srgbClr val="007FA3"/>
                </a:solidFill>
                <a:latin typeface="+mj-lt"/>
                <a:ea typeface="Arial"/>
                <a:cs typeface="Arial"/>
                <a:sym typeface="Arial"/>
              </a:rPr>
              <a:t>  </a:t>
            </a:r>
            <a:r>
              <a:rPr lang="en-US" sz="3600" b="1" i="0" u="none" strike="noStrike" cap="none" dirty="0" err="1" smtClean="0">
                <a:solidFill>
                  <a:srgbClr val="007FA3"/>
                </a:solidFill>
                <a:latin typeface="+mj-lt"/>
                <a:ea typeface="Arial"/>
                <a:cs typeface="Arial"/>
                <a:sym typeface="Arial"/>
              </a:rPr>
              <a:t>S</a:t>
            </a:r>
            <a:r>
              <a:rPr lang="en-US" sz="100" b="1" i="0" u="none" strike="noStrike" cap="none" dirty="0" smtClean="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C </a:t>
            </a:r>
            <a:r>
              <a:rPr lang="en-US" sz="3600" b="1" i="0" u="none" strike="noStrike" cap="none" dirty="0" smtClean="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Modeling the </a:t>
            </a:r>
            <a:r>
              <a:rPr lang="en-US" sz="3600" b="1" i="0" u="none" strike="noStrike" cap="none" dirty="0" smtClean="0">
                <a:solidFill>
                  <a:srgbClr val="007FA3"/>
                </a:solidFill>
                <a:latin typeface="+mj-lt"/>
                <a:ea typeface="Arial"/>
                <a:cs typeface="Arial"/>
                <a:sym typeface="Arial"/>
              </a:rPr>
              <a:t>Constraints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300" name="Text placeholder 2"/>
          <p:cNvSpPr txBox="1">
            <a:spLocks noGrp="1"/>
          </p:cNvSpPr>
          <p:nvPr>
            <p:ph type="body" idx="1"/>
          </p:nvPr>
        </p:nvSpPr>
        <p:spPr>
          <a:xfrm>
            <a:off x="457200" y="1602121"/>
            <a:ext cx="8229600" cy="935354"/>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Fabrication constraint</a:t>
            </a:r>
            <a:endParaRPr sz="2000" dirty="0">
              <a:latin typeface="+mn-lt"/>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Available fabrication labor hours:</a:t>
            </a:r>
            <a:endParaRPr sz="2000" b="0" i="0" u="none" strike="noStrike" cap="none" dirty="0">
              <a:solidFill>
                <a:schemeClr val="dk1"/>
              </a:solidFill>
              <a:latin typeface="+mn-lt"/>
              <a:sym typeface="Arial"/>
            </a:endParaRPr>
          </a:p>
        </p:txBody>
      </p:sp>
      <p:graphicFrame>
        <p:nvGraphicFramePr>
          <p:cNvPr id="2" name="Object 1" descr="Left parenthesis 12 workers right parenthesis left parenthesis 7 hours per day right parenthesis = 84 hours per day"/>
          <p:cNvGraphicFramePr>
            <a:graphicFrameLocks noChangeAspect="1"/>
          </p:cNvGraphicFramePr>
          <p:nvPr>
            <p:extLst>
              <p:ext uri="{D42A27DB-BD31-4B8C-83A1-F6EECF244321}">
                <p14:modId xmlns:p14="http://schemas.microsoft.com/office/powerpoint/2010/main" val="22316291"/>
              </p:ext>
            </p:extLst>
          </p:nvPr>
        </p:nvGraphicFramePr>
        <p:xfrm>
          <a:off x="1190799" y="2590603"/>
          <a:ext cx="3668103" cy="270459"/>
        </p:xfrm>
        <a:graphic>
          <a:graphicData uri="http://schemas.openxmlformats.org/presentationml/2006/ole">
            <mc:AlternateContent xmlns:mc="http://schemas.openxmlformats.org/markup-compatibility/2006">
              <mc:Choice xmlns:v="urn:schemas-microsoft-com:vml" Requires="v">
                <p:oleObj spid="_x0000_s81620" name="Equation" r:id="rId4" imgW="2755800" imgH="203040" progId="Equation.DSMT4">
                  <p:embed/>
                </p:oleObj>
              </mc:Choice>
              <mc:Fallback>
                <p:oleObj name="Equation" r:id="rId4" imgW="2755800" imgH="203040" progId="Equation.DSMT4">
                  <p:embed/>
                  <p:pic>
                    <p:nvPicPr>
                      <p:cNvPr id="0" name=""/>
                      <p:cNvPicPr/>
                      <p:nvPr/>
                    </p:nvPicPr>
                    <p:blipFill>
                      <a:blip r:embed="rId5"/>
                      <a:stretch>
                        <a:fillRect/>
                      </a:stretch>
                    </p:blipFill>
                    <p:spPr>
                      <a:xfrm>
                        <a:off x="1190799" y="2590603"/>
                        <a:ext cx="3668103" cy="270459"/>
                      </a:xfrm>
                      <a:prstGeom prst="rect">
                        <a:avLst/>
                      </a:prstGeom>
                    </p:spPr>
                  </p:pic>
                </p:oleObj>
              </mc:Fallback>
            </mc:AlternateContent>
          </a:graphicData>
        </a:graphic>
      </p:graphicFrame>
      <p:sp>
        <p:nvSpPr>
          <p:cNvPr id="302" name="Text placeholder 3"/>
          <p:cNvSpPr txBox="1">
            <a:spLocks noGrp="1"/>
          </p:cNvSpPr>
          <p:nvPr>
            <p:ph type="body" idx="2"/>
          </p:nvPr>
        </p:nvSpPr>
        <p:spPr>
          <a:xfrm>
            <a:off x="457200" y="2941982"/>
            <a:ext cx="8229600" cy="561487"/>
          </a:xfrm>
          <a:prstGeom prst="rect">
            <a:avLst/>
          </a:prstGeom>
          <a:noFill/>
          <a:ln>
            <a:noFill/>
          </a:ln>
        </p:spPr>
        <p:txBody>
          <a:bodyPr spcFirstLastPara="1" wrap="square" lIns="0" tIns="0" rIns="0" bIns="0" anchor="b" anchorCtr="0">
            <a:noAutofit/>
          </a:bodyPr>
          <a:lstStyle/>
          <a:p>
            <a:pPr marL="741553" marR="0" lvl="1" indent="-284353" algn="l" rtl="0">
              <a:spcBef>
                <a:spcPts val="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Required fabrication labor hours per ski pair: 3.5 hours for Jordanelle, 4 hours for Deercrest</a:t>
            </a:r>
            <a:endParaRPr dirty="0">
              <a:latin typeface="+mn-lt"/>
            </a:endParaRPr>
          </a:p>
        </p:txBody>
      </p:sp>
      <p:sp>
        <p:nvSpPr>
          <p:cNvPr id="303" name="Text placeholder 4"/>
          <p:cNvSpPr txBox="1">
            <a:spLocks noGrp="1"/>
          </p:cNvSpPr>
          <p:nvPr>
            <p:ph type="body" idx="3"/>
          </p:nvPr>
        </p:nvSpPr>
        <p:spPr>
          <a:xfrm>
            <a:off x="464617" y="3625850"/>
            <a:ext cx="3269008" cy="338806"/>
          </a:xfrm>
          <a:prstGeom prst="rect">
            <a:avLst/>
          </a:prstGeom>
          <a:noFill/>
          <a:ln>
            <a:noFill/>
          </a:ln>
        </p:spPr>
        <p:txBody>
          <a:bodyPr spcFirstLastPara="1" wrap="square" lIns="0" tIns="0" rIns="0" bIns="0" anchor="b" anchorCtr="0">
            <a:noAutofit/>
          </a:bodyPr>
          <a:lstStyle/>
          <a:p>
            <a:pPr marL="742950" marR="0" lvl="1" indent="-285750" algn="l" rtl="0">
              <a:spcBef>
                <a:spcPts val="0"/>
              </a:spcBef>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Fabrication constraint:</a:t>
            </a:r>
            <a:endParaRPr sz="2000" b="0" i="0" u="none" strike="noStrike" cap="none" dirty="0">
              <a:solidFill>
                <a:schemeClr val="dk1"/>
              </a:solidFill>
              <a:latin typeface="+mn-lt"/>
              <a:ea typeface="Arial"/>
              <a:cs typeface="Arial"/>
              <a:sym typeface="Arial"/>
            </a:endParaRPr>
          </a:p>
        </p:txBody>
      </p:sp>
      <p:graphicFrame>
        <p:nvGraphicFramePr>
          <p:cNvPr id="3" name="Object 2" descr="3.5 Jordanelle + 4 Deercrest is less than or equal to 84"/>
          <p:cNvGraphicFramePr>
            <a:graphicFrameLocks noChangeAspect="1"/>
          </p:cNvGraphicFramePr>
          <p:nvPr>
            <p:extLst>
              <p:ext uri="{D42A27DB-BD31-4B8C-83A1-F6EECF244321}">
                <p14:modId xmlns:p14="http://schemas.microsoft.com/office/powerpoint/2010/main" val="195030154"/>
              </p:ext>
            </p:extLst>
          </p:nvPr>
        </p:nvGraphicFramePr>
        <p:xfrm>
          <a:off x="3836988" y="3625850"/>
          <a:ext cx="3476625" cy="287338"/>
        </p:xfrm>
        <a:graphic>
          <a:graphicData uri="http://schemas.openxmlformats.org/presentationml/2006/ole">
            <mc:AlternateContent xmlns:mc="http://schemas.openxmlformats.org/markup-compatibility/2006">
              <mc:Choice xmlns:v="urn:schemas-microsoft-com:vml" Requires="v">
                <p:oleObj spid="_x0000_s81621" name="Equation" r:id="rId6" imgW="2158920" imgH="177480" progId="Equation.DSMT4">
                  <p:embed/>
                </p:oleObj>
              </mc:Choice>
              <mc:Fallback>
                <p:oleObj name="Equation" r:id="rId6" imgW="2158920" imgH="177480" progId="Equation.DSMT4">
                  <p:embed/>
                  <p:pic>
                    <p:nvPicPr>
                      <p:cNvPr id="0" name=""/>
                      <p:cNvPicPr/>
                      <p:nvPr/>
                    </p:nvPicPr>
                    <p:blipFill>
                      <a:blip r:embed="rId7"/>
                      <a:stretch>
                        <a:fillRect/>
                      </a:stretch>
                    </p:blipFill>
                    <p:spPr>
                      <a:xfrm>
                        <a:off x="3836988" y="3625850"/>
                        <a:ext cx="3476625" cy="287338"/>
                      </a:xfrm>
                      <a:prstGeom prst="rect">
                        <a:avLst/>
                      </a:prstGeom>
                    </p:spPr>
                  </p:pic>
                </p:oleObj>
              </mc:Fallback>
            </mc:AlternateContent>
          </a:graphicData>
        </a:graphic>
      </p:graphicFrame>
      <p:sp>
        <p:nvSpPr>
          <p:cNvPr id="305" name="Text placeholder 5"/>
          <p:cNvSpPr txBox="1">
            <a:spLocks noGrp="1"/>
          </p:cNvSpPr>
          <p:nvPr>
            <p:ph type="body" idx="4"/>
          </p:nvPr>
        </p:nvSpPr>
        <p:spPr>
          <a:xfrm>
            <a:off x="457200" y="4048887"/>
            <a:ext cx="8229600" cy="88364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Finishing constraint</a:t>
            </a:r>
            <a:endParaRPr sz="2000" dirty="0">
              <a:latin typeface="+mn-lt"/>
            </a:endParaRPr>
          </a:p>
          <a:p>
            <a:pPr marL="741553" marR="0" lvl="1" indent="-284353"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Available finishing labor hours:</a:t>
            </a:r>
            <a:endParaRPr sz="2000" b="0" i="0" u="none" strike="noStrike" cap="none" dirty="0">
              <a:solidFill>
                <a:schemeClr val="dk1"/>
              </a:solidFill>
              <a:latin typeface="+mn-lt"/>
              <a:sym typeface="Arial"/>
            </a:endParaRPr>
          </a:p>
        </p:txBody>
      </p:sp>
      <p:graphicFrame>
        <p:nvGraphicFramePr>
          <p:cNvPr id="4" name="Object 3" descr="Left parenthesis 3 workers right parenthesis left parenthesis 7 hours per day right parenthesis = 21 hours per day"/>
          <p:cNvGraphicFramePr>
            <a:graphicFrameLocks noChangeAspect="1"/>
          </p:cNvGraphicFramePr>
          <p:nvPr>
            <p:extLst>
              <p:ext uri="{D42A27DB-BD31-4B8C-83A1-F6EECF244321}">
                <p14:modId xmlns:p14="http://schemas.microsoft.com/office/powerpoint/2010/main" val="3287584464"/>
              </p:ext>
            </p:extLst>
          </p:nvPr>
        </p:nvGraphicFramePr>
        <p:xfrm>
          <a:off x="1190799" y="4987331"/>
          <a:ext cx="3566681" cy="270459"/>
        </p:xfrm>
        <a:graphic>
          <a:graphicData uri="http://schemas.openxmlformats.org/presentationml/2006/ole">
            <mc:AlternateContent xmlns:mc="http://schemas.openxmlformats.org/markup-compatibility/2006">
              <mc:Choice xmlns:v="urn:schemas-microsoft-com:vml" Requires="v">
                <p:oleObj spid="_x0000_s81622" name="Equation" r:id="rId8" imgW="2679480" imgH="203040" progId="Equation.DSMT4">
                  <p:embed/>
                </p:oleObj>
              </mc:Choice>
              <mc:Fallback>
                <p:oleObj name="Equation" r:id="rId8" imgW="2679480" imgH="203040" progId="Equation.DSMT4">
                  <p:embed/>
                  <p:pic>
                    <p:nvPicPr>
                      <p:cNvPr id="0" name=""/>
                      <p:cNvPicPr/>
                      <p:nvPr/>
                    </p:nvPicPr>
                    <p:blipFill>
                      <a:blip r:embed="rId9"/>
                      <a:stretch>
                        <a:fillRect/>
                      </a:stretch>
                    </p:blipFill>
                    <p:spPr>
                      <a:xfrm>
                        <a:off x="1190799" y="4987331"/>
                        <a:ext cx="3566681" cy="270459"/>
                      </a:xfrm>
                      <a:prstGeom prst="rect">
                        <a:avLst/>
                      </a:prstGeom>
                    </p:spPr>
                  </p:pic>
                </p:oleObj>
              </mc:Fallback>
            </mc:AlternateContent>
          </a:graphicData>
        </a:graphic>
      </p:graphicFrame>
      <p:sp>
        <p:nvSpPr>
          <p:cNvPr id="307" name="Text placeholder 6"/>
          <p:cNvSpPr txBox="1">
            <a:spLocks noGrp="1"/>
          </p:cNvSpPr>
          <p:nvPr>
            <p:ph type="body" idx="5"/>
          </p:nvPr>
        </p:nvSpPr>
        <p:spPr>
          <a:xfrm>
            <a:off x="443753" y="5342022"/>
            <a:ext cx="8229600" cy="561822"/>
          </a:xfrm>
          <a:prstGeom prst="rect">
            <a:avLst/>
          </a:prstGeom>
          <a:noFill/>
          <a:ln>
            <a:noFill/>
          </a:ln>
        </p:spPr>
        <p:txBody>
          <a:bodyPr spcFirstLastPara="1" wrap="square" lIns="0" tIns="0" rIns="0" bIns="0" anchor="t" anchorCtr="0">
            <a:noAutofit/>
          </a:bodyPr>
          <a:lstStyle/>
          <a:p>
            <a:pPr marL="740664" marR="0" lvl="1" indent="-283464" algn="l" rtl="0">
              <a:spcBef>
                <a:spcPts val="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Required finishing labor hours per ski pair: 1 hour for Jordanelle; 1.5 hours for Deercrest</a:t>
            </a:r>
            <a:endParaRPr dirty="0">
              <a:latin typeface="+mn-lt"/>
            </a:endParaRPr>
          </a:p>
        </p:txBody>
      </p:sp>
      <p:sp>
        <p:nvSpPr>
          <p:cNvPr id="308" name="Text placeholder 7"/>
          <p:cNvSpPr txBox="1">
            <a:spLocks noGrp="1"/>
          </p:cNvSpPr>
          <p:nvPr>
            <p:ph type="body" idx="6"/>
          </p:nvPr>
        </p:nvSpPr>
        <p:spPr>
          <a:xfrm>
            <a:off x="461248" y="6039037"/>
            <a:ext cx="3018874" cy="308735"/>
          </a:xfrm>
          <a:prstGeom prst="rect">
            <a:avLst/>
          </a:prstGeom>
          <a:noFill/>
          <a:ln>
            <a:noFill/>
          </a:ln>
        </p:spPr>
        <p:txBody>
          <a:bodyPr spcFirstLastPara="1" wrap="square" lIns="0" tIns="0" rIns="0" bIns="0" anchor="t" anchorCtr="0">
            <a:noAutofit/>
          </a:bodyPr>
          <a:lstStyle/>
          <a:p>
            <a:pPr marL="740664" marR="0" lvl="1" indent="-283464" algn="l" rtl="0">
              <a:spcBef>
                <a:spcPts val="0"/>
              </a:spcBef>
              <a:spcAft>
                <a:spcPts val="0"/>
              </a:spcAft>
              <a:buClr>
                <a:srgbClr val="007FA3"/>
              </a:buClr>
              <a:buSzPts val="2000"/>
              <a:buFont typeface="Arial"/>
              <a:buChar char="–"/>
            </a:pPr>
            <a:r>
              <a:rPr lang="en-US" sz="2000" b="0" i="0" u="none" strike="noStrike" cap="none" dirty="0">
                <a:solidFill>
                  <a:srgbClr val="000000"/>
                </a:solidFill>
                <a:latin typeface="+mn-lt"/>
                <a:ea typeface="Arial"/>
                <a:cs typeface="Arial"/>
                <a:sym typeface="Arial"/>
              </a:rPr>
              <a:t>Finishing constraint:</a:t>
            </a:r>
            <a:endParaRPr sz="2000" b="0" i="0" u="none" strike="noStrike" cap="none" dirty="0">
              <a:solidFill>
                <a:schemeClr val="dk1"/>
              </a:solidFill>
              <a:latin typeface="+mn-lt"/>
              <a:ea typeface="Arial"/>
              <a:cs typeface="Arial"/>
              <a:sym typeface="Arial"/>
            </a:endParaRPr>
          </a:p>
        </p:txBody>
      </p:sp>
      <p:graphicFrame>
        <p:nvGraphicFramePr>
          <p:cNvPr id="5" name="Object 4" descr="1 Jordanelle + 1.5 Deercrest is less than or equal to 21"/>
          <p:cNvGraphicFramePr>
            <a:graphicFrameLocks noChangeAspect="1"/>
          </p:cNvGraphicFramePr>
          <p:nvPr>
            <p:extLst>
              <p:ext uri="{D42A27DB-BD31-4B8C-83A1-F6EECF244321}">
                <p14:modId xmlns:p14="http://schemas.microsoft.com/office/powerpoint/2010/main" val="3294517057"/>
              </p:ext>
            </p:extLst>
          </p:nvPr>
        </p:nvGraphicFramePr>
        <p:xfrm>
          <a:off x="3579997" y="6151583"/>
          <a:ext cx="2388870" cy="195580"/>
        </p:xfrm>
        <a:graphic>
          <a:graphicData uri="http://schemas.openxmlformats.org/presentationml/2006/ole">
            <mc:AlternateContent xmlns:mc="http://schemas.openxmlformats.org/markup-compatibility/2006">
              <mc:Choice xmlns:v="urn:schemas-microsoft-com:vml" Requires="v">
                <p:oleObj spid="_x0000_s81623" name="Equation" r:id="rId10" imgW="2171520" imgH="177480" progId="Equation.DSMT4">
                  <p:embed/>
                </p:oleObj>
              </mc:Choice>
              <mc:Fallback>
                <p:oleObj name="Equation" r:id="rId10" imgW="2171520" imgH="177480" progId="Equation.DSMT4">
                  <p:embed/>
                  <p:pic>
                    <p:nvPicPr>
                      <p:cNvPr id="0" name=""/>
                      <p:cNvPicPr/>
                      <p:nvPr/>
                    </p:nvPicPr>
                    <p:blipFill>
                      <a:blip r:embed="rId11"/>
                      <a:stretch>
                        <a:fillRect/>
                      </a:stretch>
                    </p:blipFill>
                    <p:spPr>
                      <a:xfrm>
                        <a:off x="3579997" y="6151583"/>
                        <a:ext cx="2388870" cy="195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dirty="0">
                <a:latin typeface="+mj-lt"/>
              </a:rPr>
              <a:t>Example 13.3: S</a:t>
            </a:r>
            <a:r>
              <a:rPr lang="en-US" sz="100" dirty="0">
                <a:latin typeface="+mj-lt"/>
              </a:rPr>
              <a:t>  </a:t>
            </a:r>
            <a:r>
              <a:rPr lang="en-US" dirty="0" err="1">
                <a:latin typeface="+mj-lt"/>
              </a:rPr>
              <a:t>S</a:t>
            </a:r>
            <a:r>
              <a:rPr lang="en-US" sz="100" dirty="0">
                <a:latin typeface="+mj-lt"/>
              </a:rPr>
              <a:t>  </a:t>
            </a:r>
            <a:r>
              <a:rPr lang="en-US" dirty="0">
                <a:latin typeface="+mj-lt"/>
              </a:rPr>
              <a:t>C - Modeling the </a:t>
            </a:r>
            <a:r>
              <a:rPr lang="en-US" dirty="0" smtClean="0">
                <a:latin typeface="+mj-lt"/>
              </a:rPr>
              <a:t>Constraints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315" name="Text placeholder 2"/>
          <p:cNvSpPr txBox="1">
            <a:spLocks noGrp="1"/>
          </p:cNvSpPr>
          <p:nvPr>
            <p:ph type="body" idx="1"/>
          </p:nvPr>
        </p:nvSpPr>
        <p:spPr>
          <a:xfrm>
            <a:off x="457200" y="1612947"/>
            <a:ext cx="8229600" cy="1359742"/>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Market mixture constraint</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The number of pairs of Deercrest skis must be at least twice the number of Jordanelle skis.</a:t>
            </a:r>
            <a:endParaRPr sz="2400" dirty="0">
              <a:latin typeface="+mn-lt"/>
            </a:endParaRPr>
          </a:p>
        </p:txBody>
      </p:sp>
      <p:sp>
        <p:nvSpPr>
          <p:cNvPr id="316" name="Text placeholder 3"/>
          <p:cNvSpPr txBox="1">
            <a:spLocks noGrp="1"/>
          </p:cNvSpPr>
          <p:nvPr>
            <p:ph type="body" idx="2"/>
          </p:nvPr>
        </p:nvSpPr>
        <p:spPr>
          <a:xfrm>
            <a:off x="459729" y="3136201"/>
            <a:ext cx="759471" cy="279093"/>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4" name="Object 3" descr="Deercrest is greater than or equal to 2 Jordanelle,"/>
          <p:cNvGraphicFramePr>
            <a:graphicFrameLocks noChangeAspect="1"/>
          </p:cNvGraphicFramePr>
          <p:nvPr>
            <p:extLst>
              <p:ext uri="{D42A27DB-BD31-4B8C-83A1-F6EECF244321}">
                <p14:modId xmlns:p14="http://schemas.microsoft.com/office/powerpoint/2010/main" val="4060937603"/>
              </p:ext>
            </p:extLst>
          </p:nvPr>
        </p:nvGraphicFramePr>
        <p:xfrm>
          <a:off x="1397455" y="3209427"/>
          <a:ext cx="2492375" cy="277812"/>
        </p:xfrm>
        <a:graphic>
          <a:graphicData uri="http://schemas.openxmlformats.org/presentationml/2006/ole">
            <mc:AlternateContent xmlns:mc="http://schemas.openxmlformats.org/markup-compatibility/2006">
              <mc:Choice xmlns:v="urn:schemas-microsoft-com:vml" Requires="v">
                <p:oleObj spid="_x0000_s82563" name="Equation" r:id="rId4" imgW="1701720" imgH="190440" progId="Equation.DSMT4">
                  <p:embed/>
                </p:oleObj>
              </mc:Choice>
              <mc:Fallback>
                <p:oleObj name="Equation" r:id="rId4" imgW="1701720" imgH="190440" progId="Equation.DSMT4">
                  <p:embed/>
                  <p:pic>
                    <p:nvPicPr>
                      <p:cNvPr id="0" name=""/>
                      <p:cNvPicPr/>
                      <p:nvPr/>
                    </p:nvPicPr>
                    <p:blipFill>
                      <a:blip r:embed="rId5"/>
                      <a:stretch>
                        <a:fillRect/>
                      </a:stretch>
                    </p:blipFill>
                    <p:spPr>
                      <a:xfrm>
                        <a:off x="1397455" y="3209427"/>
                        <a:ext cx="2492375" cy="277812"/>
                      </a:xfrm>
                      <a:prstGeom prst="rect">
                        <a:avLst/>
                      </a:prstGeom>
                    </p:spPr>
                  </p:pic>
                </p:oleObj>
              </mc:Fallback>
            </mc:AlternateContent>
          </a:graphicData>
        </a:graphic>
      </p:graphicFrame>
      <p:sp>
        <p:nvSpPr>
          <p:cNvPr id="318" name="Text placeholder 4"/>
          <p:cNvSpPr txBox="1">
            <a:spLocks noGrp="1"/>
          </p:cNvSpPr>
          <p:nvPr>
            <p:ph type="body" idx="3"/>
          </p:nvPr>
        </p:nvSpPr>
        <p:spPr>
          <a:xfrm>
            <a:off x="452718" y="3650751"/>
            <a:ext cx="1071282" cy="327986"/>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or</a:t>
            </a:r>
            <a:endParaRPr sz="2400" b="0" i="0" u="none" strike="noStrike" cap="none" dirty="0">
              <a:solidFill>
                <a:schemeClr val="dk1"/>
              </a:solidFill>
              <a:latin typeface="+mn-lt"/>
              <a:ea typeface="Arial"/>
              <a:cs typeface="Arial"/>
              <a:sym typeface="Arial"/>
            </a:endParaRPr>
          </a:p>
        </p:txBody>
      </p:sp>
      <p:graphicFrame>
        <p:nvGraphicFramePr>
          <p:cNvPr id="5" name="Object 4" descr="Negative 2 Jordanelle + 1 Deercrest is greater than or equal to 0"/>
          <p:cNvGraphicFramePr>
            <a:graphicFrameLocks noChangeAspect="1"/>
          </p:cNvGraphicFramePr>
          <p:nvPr>
            <p:extLst>
              <p:ext uri="{D42A27DB-BD31-4B8C-83A1-F6EECF244321}">
                <p14:modId xmlns:p14="http://schemas.microsoft.com/office/powerpoint/2010/main" val="2724609626"/>
              </p:ext>
            </p:extLst>
          </p:nvPr>
        </p:nvGraphicFramePr>
        <p:xfrm>
          <a:off x="1713005" y="3691891"/>
          <a:ext cx="3292475" cy="285750"/>
        </p:xfrm>
        <a:graphic>
          <a:graphicData uri="http://schemas.openxmlformats.org/presentationml/2006/ole">
            <mc:AlternateContent xmlns:mc="http://schemas.openxmlformats.org/markup-compatibility/2006">
              <mc:Choice xmlns:v="urn:schemas-microsoft-com:vml" Requires="v">
                <p:oleObj spid="_x0000_s82564" name="Equation" r:id="rId6" imgW="2044440" imgH="177480" progId="Equation.DSMT4">
                  <p:embed/>
                </p:oleObj>
              </mc:Choice>
              <mc:Fallback>
                <p:oleObj name="Equation" r:id="rId6" imgW="2044440" imgH="177480" progId="Equation.DSMT4">
                  <p:embed/>
                  <p:pic>
                    <p:nvPicPr>
                      <p:cNvPr id="0" name=""/>
                      <p:cNvPicPr/>
                      <p:nvPr/>
                    </p:nvPicPr>
                    <p:blipFill>
                      <a:blip r:embed="rId7"/>
                      <a:stretch>
                        <a:fillRect/>
                      </a:stretch>
                    </p:blipFill>
                    <p:spPr>
                      <a:xfrm>
                        <a:off x="1713005" y="3691891"/>
                        <a:ext cx="3292475" cy="285750"/>
                      </a:xfrm>
                      <a:prstGeom prst="rect">
                        <a:avLst/>
                      </a:prstGeom>
                    </p:spPr>
                  </p:pic>
                </p:oleObj>
              </mc:Fallback>
            </mc:AlternateContent>
          </a:graphicData>
        </a:graphic>
      </p:graphicFrame>
      <p:sp>
        <p:nvSpPr>
          <p:cNvPr id="320" name="Text placeholder 5"/>
          <p:cNvSpPr txBox="1">
            <a:spLocks noGrp="1"/>
          </p:cNvSpPr>
          <p:nvPr>
            <p:ph type="body" idx="4"/>
          </p:nvPr>
        </p:nvSpPr>
        <p:spPr>
          <a:xfrm>
            <a:off x="434789" y="4129723"/>
            <a:ext cx="4248243" cy="58191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Nonnegativity constraints:</a:t>
            </a:r>
            <a:endParaRPr sz="2400" b="0" i="0" u="none" strike="noStrike" cap="none" dirty="0">
              <a:solidFill>
                <a:schemeClr val="dk1"/>
              </a:solidFill>
              <a:latin typeface="+mn-lt"/>
              <a:ea typeface="Arial"/>
              <a:cs typeface="Arial"/>
              <a:sym typeface="Arial"/>
            </a:endParaRPr>
          </a:p>
        </p:txBody>
      </p:sp>
      <p:sp>
        <p:nvSpPr>
          <p:cNvPr id="321" name="Text placeholder 6"/>
          <p:cNvSpPr txBox="1">
            <a:spLocks noGrp="1"/>
          </p:cNvSpPr>
          <p:nvPr>
            <p:ph type="body" idx="5"/>
          </p:nvPr>
        </p:nvSpPr>
        <p:spPr>
          <a:xfrm>
            <a:off x="450555" y="4809661"/>
            <a:ext cx="784411" cy="371710"/>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6" name="Object 5" descr="Jordanelle is greater than or equal to 0"/>
          <p:cNvGraphicFramePr>
            <a:graphicFrameLocks noChangeAspect="1"/>
          </p:cNvGraphicFramePr>
          <p:nvPr>
            <p:extLst>
              <p:ext uri="{D42A27DB-BD31-4B8C-83A1-F6EECF244321}">
                <p14:modId xmlns:p14="http://schemas.microsoft.com/office/powerpoint/2010/main" val="1182345779"/>
              </p:ext>
            </p:extLst>
          </p:nvPr>
        </p:nvGraphicFramePr>
        <p:xfrm>
          <a:off x="1438919" y="4865537"/>
          <a:ext cx="1574918" cy="286349"/>
        </p:xfrm>
        <a:graphic>
          <a:graphicData uri="http://schemas.openxmlformats.org/presentationml/2006/ole">
            <mc:AlternateContent xmlns:mc="http://schemas.openxmlformats.org/markup-compatibility/2006">
              <mc:Choice xmlns:v="urn:schemas-microsoft-com:vml" Requires="v">
                <p:oleObj spid="_x0000_s82565" name="Equation" r:id="rId8" imgW="977760" imgH="177480" progId="Equation.DSMT4">
                  <p:embed/>
                </p:oleObj>
              </mc:Choice>
              <mc:Fallback>
                <p:oleObj name="Equation" r:id="rId8" imgW="977760" imgH="177480" progId="Equation.DSMT4">
                  <p:embed/>
                  <p:pic>
                    <p:nvPicPr>
                      <p:cNvPr id="0" name=""/>
                      <p:cNvPicPr/>
                      <p:nvPr/>
                    </p:nvPicPr>
                    <p:blipFill>
                      <a:blip r:embed="rId9"/>
                      <a:stretch>
                        <a:fillRect/>
                      </a:stretch>
                    </p:blipFill>
                    <p:spPr>
                      <a:xfrm>
                        <a:off x="1438919" y="4865537"/>
                        <a:ext cx="1574918" cy="286349"/>
                      </a:xfrm>
                      <a:prstGeom prst="rect">
                        <a:avLst/>
                      </a:prstGeom>
                    </p:spPr>
                  </p:pic>
                </p:oleObj>
              </mc:Fallback>
            </mc:AlternateContent>
          </a:graphicData>
        </a:graphic>
      </p:graphicFrame>
      <p:sp>
        <p:nvSpPr>
          <p:cNvPr id="323" name="Text placeholder 7"/>
          <p:cNvSpPr txBox="1">
            <a:spLocks noGrp="1"/>
          </p:cNvSpPr>
          <p:nvPr>
            <p:ph type="body" idx="6"/>
          </p:nvPr>
        </p:nvSpPr>
        <p:spPr>
          <a:xfrm>
            <a:off x="452718" y="5363847"/>
            <a:ext cx="766482" cy="304631"/>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7" name="Object 6" descr="Deercrest is greater than or equal to 0"/>
          <p:cNvGraphicFramePr>
            <a:graphicFrameLocks noChangeAspect="1"/>
          </p:cNvGraphicFramePr>
          <p:nvPr>
            <p:extLst>
              <p:ext uri="{D42A27DB-BD31-4B8C-83A1-F6EECF244321}">
                <p14:modId xmlns:p14="http://schemas.microsoft.com/office/powerpoint/2010/main" val="3488899696"/>
              </p:ext>
            </p:extLst>
          </p:nvPr>
        </p:nvGraphicFramePr>
        <p:xfrm>
          <a:off x="1492973" y="5453795"/>
          <a:ext cx="1357367" cy="260317"/>
        </p:xfrm>
        <a:graphic>
          <a:graphicData uri="http://schemas.openxmlformats.org/presentationml/2006/ole">
            <mc:AlternateContent xmlns:mc="http://schemas.openxmlformats.org/markup-compatibility/2006">
              <mc:Choice xmlns:v="urn:schemas-microsoft-com:vml" Requires="v">
                <p:oleObj spid="_x0000_s82566" name="Equation" r:id="rId10" imgW="927000" imgH="177480" progId="Equation.DSMT4">
                  <p:embed/>
                </p:oleObj>
              </mc:Choice>
              <mc:Fallback>
                <p:oleObj name="Equation" r:id="rId10" imgW="927000" imgH="177480" progId="Equation.DSMT4">
                  <p:embed/>
                  <p:pic>
                    <p:nvPicPr>
                      <p:cNvPr id="0" name=""/>
                      <p:cNvPicPr/>
                      <p:nvPr/>
                    </p:nvPicPr>
                    <p:blipFill>
                      <a:blip r:embed="rId11"/>
                      <a:stretch>
                        <a:fillRect/>
                      </a:stretch>
                    </p:blipFill>
                    <p:spPr>
                      <a:xfrm>
                        <a:off x="1492973" y="5453795"/>
                        <a:ext cx="1357367" cy="26031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b="1" i="0" u="none" strike="noStrike" cap="none" dirty="0" smtClean="0">
                <a:solidFill>
                  <a:srgbClr val="007FA3"/>
                </a:solidFill>
                <a:latin typeface="+mj-lt"/>
                <a:ea typeface="Arial"/>
                <a:cs typeface="Arial"/>
                <a:sym typeface="Arial"/>
              </a:rPr>
              <a:t>S</a:t>
            </a:r>
            <a:r>
              <a:rPr lang="en-US" sz="100" b="1" i="0" u="none" strike="noStrike" cap="none" dirty="0" smtClean="0">
                <a:solidFill>
                  <a:srgbClr val="007FA3"/>
                </a:solidFill>
                <a:latin typeface="+mj-lt"/>
                <a:ea typeface="Arial"/>
                <a:cs typeface="Arial"/>
                <a:sym typeface="Arial"/>
              </a:rPr>
              <a:t>  </a:t>
            </a:r>
            <a:r>
              <a:rPr lang="en-US" b="1" i="0" u="none" strike="noStrike" cap="none" dirty="0" err="1" smtClean="0">
                <a:solidFill>
                  <a:srgbClr val="007FA3"/>
                </a:solidFill>
                <a:latin typeface="+mj-lt"/>
                <a:ea typeface="Arial"/>
                <a:cs typeface="Arial"/>
                <a:sym typeface="Arial"/>
              </a:rPr>
              <a:t>S</a:t>
            </a:r>
            <a:r>
              <a:rPr lang="en-US" sz="100" b="1" i="0" u="none" strike="noStrike" cap="none" dirty="0" smtClean="0">
                <a:solidFill>
                  <a:srgbClr val="007FA3"/>
                </a:solidFill>
                <a:latin typeface="+mj-lt"/>
                <a:ea typeface="Arial"/>
                <a:cs typeface="Arial"/>
                <a:sym typeface="Arial"/>
              </a:rPr>
              <a:t>  </a:t>
            </a:r>
            <a:r>
              <a:rPr lang="en-US" b="1" i="0" u="none" strike="noStrike" cap="none" dirty="0">
                <a:solidFill>
                  <a:srgbClr val="007FA3"/>
                </a:solidFill>
                <a:latin typeface="+mj-lt"/>
                <a:ea typeface="Arial"/>
                <a:cs typeface="Arial"/>
                <a:sym typeface="Arial"/>
              </a:rPr>
              <a:t>C Optimization Model</a:t>
            </a:r>
            <a:endParaRPr b="1" i="0" u="none" strike="noStrike" cap="none" dirty="0">
              <a:solidFill>
                <a:srgbClr val="007FA3"/>
              </a:solidFill>
              <a:latin typeface="+mj-lt"/>
              <a:ea typeface="Arial"/>
              <a:cs typeface="Arial"/>
              <a:sym typeface="Arial"/>
            </a:endParaRPr>
          </a:p>
        </p:txBody>
      </p:sp>
      <p:sp>
        <p:nvSpPr>
          <p:cNvPr id="330" name="Text placeholder 2"/>
          <p:cNvSpPr txBox="1">
            <a:spLocks noGrp="1"/>
          </p:cNvSpPr>
          <p:nvPr>
            <p:ph type="body" idx="1"/>
          </p:nvPr>
        </p:nvSpPr>
        <p:spPr>
          <a:xfrm>
            <a:off x="457200" y="1553861"/>
            <a:ext cx="7605346" cy="4273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Maximize total profit = 50 Jordanelle + 65 Deercrest</a:t>
            </a:r>
            <a:endParaRPr sz="2400" b="0" i="0" u="none" strike="noStrike" cap="none" dirty="0">
              <a:solidFill>
                <a:srgbClr val="000000"/>
              </a:solidFill>
              <a:latin typeface="+mn-lt"/>
              <a:ea typeface="Arial"/>
              <a:cs typeface="Arial"/>
              <a:sym typeface="Arial"/>
            </a:endParaRPr>
          </a:p>
        </p:txBody>
      </p:sp>
      <p:graphicFrame>
        <p:nvGraphicFramePr>
          <p:cNvPr id="2" name="Object 1" descr="3.5 Jordanelle + 4 Deercrest is less than or equal to 84"/>
          <p:cNvGraphicFramePr>
            <a:graphicFrameLocks noChangeAspect="1"/>
          </p:cNvGraphicFramePr>
          <p:nvPr>
            <p:extLst>
              <p:ext uri="{D42A27DB-BD31-4B8C-83A1-F6EECF244321}">
                <p14:modId xmlns:p14="http://schemas.microsoft.com/office/powerpoint/2010/main" val="3549235009"/>
              </p:ext>
            </p:extLst>
          </p:nvPr>
        </p:nvGraphicFramePr>
        <p:xfrm>
          <a:off x="1203325" y="2228850"/>
          <a:ext cx="4381500" cy="346075"/>
        </p:xfrm>
        <a:graphic>
          <a:graphicData uri="http://schemas.openxmlformats.org/presentationml/2006/ole">
            <mc:AlternateContent xmlns:mc="http://schemas.openxmlformats.org/markup-compatibility/2006">
              <mc:Choice xmlns:v="urn:schemas-microsoft-com:vml" Requires="v">
                <p:oleObj spid="_x0000_s95663" name="Equation" r:id="rId4" imgW="2247840" imgH="177480" progId="Equation.DSMT4">
                  <p:embed/>
                </p:oleObj>
              </mc:Choice>
              <mc:Fallback>
                <p:oleObj name="Equation" r:id="rId4" imgW="2247840" imgH="177480" progId="Equation.DSMT4">
                  <p:embed/>
                  <p:pic>
                    <p:nvPicPr>
                      <p:cNvPr id="0" name=""/>
                      <p:cNvPicPr/>
                      <p:nvPr/>
                    </p:nvPicPr>
                    <p:blipFill>
                      <a:blip r:embed="rId5"/>
                      <a:stretch>
                        <a:fillRect/>
                      </a:stretch>
                    </p:blipFill>
                    <p:spPr>
                      <a:xfrm>
                        <a:off x="1203325" y="2228850"/>
                        <a:ext cx="4381500" cy="346075"/>
                      </a:xfrm>
                      <a:prstGeom prst="rect">
                        <a:avLst/>
                      </a:prstGeom>
                    </p:spPr>
                  </p:pic>
                </p:oleObj>
              </mc:Fallback>
            </mc:AlternateContent>
          </a:graphicData>
        </a:graphic>
      </p:graphicFrame>
      <p:graphicFrame>
        <p:nvGraphicFramePr>
          <p:cNvPr id="3" name="Object 2" descr="1 Jordanelle + 1.5 Deercrest is less than or equal to 21"/>
          <p:cNvGraphicFramePr>
            <a:graphicFrameLocks noChangeAspect="1"/>
          </p:cNvGraphicFramePr>
          <p:nvPr>
            <p:extLst>
              <p:ext uri="{D42A27DB-BD31-4B8C-83A1-F6EECF244321}">
                <p14:modId xmlns:p14="http://schemas.microsoft.com/office/powerpoint/2010/main" val="2996144426"/>
              </p:ext>
            </p:extLst>
          </p:nvPr>
        </p:nvGraphicFramePr>
        <p:xfrm>
          <a:off x="1157288" y="2705100"/>
          <a:ext cx="4281487" cy="347663"/>
        </p:xfrm>
        <a:graphic>
          <a:graphicData uri="http://schemas.openxmlformats.org/presentationml/2006/ole">
            <mc:AlternateContent xmlns:mc="http://schemas.openxmlformats.org/markup-compatibility/2006">
              <mc:Choice xmlns:v="urn:schemas-microsoft-com:vml" Requires="v">
                <p:oleObj spid="_x0000_s95664" name="Equation" r:id="rId6" imgW="2197080" imgH="177480" progId="Equation.DSMT4">
                  <p:embed/>
                </p:oleObj>
              </mc:Choice>
              <mc:Fallback>
                <p:oleObj name="Equation" r:id="rId6" imgW="2197080" imgH="177480" progId="Equation.DSMT4">
                  <p:embed/>
                  <p:pic>
                    <p:nvPicPr>
                      <p:cNvPr id="0" name=""/>
                      <p:cNvPicPr/>
                      <p:nvPr/>
                    </p:nvPicPr>
                    <p:blipFill>
                      <a:blip r:embed="rId7"/>
                      <a:stretch>
                        <a:fillRect/>
                      </a:stretch>
                    </p:blipFill>
                    <p:spPr>
                      <a:xfrm>
                        <a:off x="1157288" y="2705100"/>
                        <a:ext cx="4281487" cy="347663"/>
                      </a:xfrm>
                      <a:prstGeom prst="rect">
                        <a:avLst/>
                      </a:prstGeom>
                    </p:spPr>
                  </p:pic>
                </p:oleObj>
              </mc:Fallback>
            </mc:AlternateContent>
          </a:graphicData>
        </a:graphic>
      </p:graphicFrame>
      <p:graphicFrame>
        <p:nvGraphicFramePr>
          <p:cNvPr id="4" name="Object 3" descr="negative 2 Jordanelle + 1 Deercrest is greater than or equal to 0, "/>
          <p:cNvGraphicFramePr>
            <a:graphicFrameLocks noChangeAspect="1"/>
          </p:cNvGraphicFramePr>
          <p:nvPr>
            <p:extLst>
              <p:ext uri="{D42A27DB-BD31-4B8C-83A1-F6EECF244321}">
                <p14:modId xmlns:p14="http://schemas.microsoft.com/office/powerpoint/2010/main" val="222391403"/>
              </p:ext>
            </p:extLst>
          </p:nvPr>
        </p:nvGraphicFramePr>
        <p:xfrm>
          <a:off x="1204913" y="3190875"/>
          <a:ext cx="4057650" cy="346075"/>
        </p:xfrm>
        <a:graphic>
          <a:graphicData uri="http://schemas.openxmlformats.org/presentationml/2006/ole">
            <mc:AlternateContent xmlns:mc="http://schemas.openxmlformats.org/markup-compatibility/2006">
              <mc:Choice xmlns:v="urn:schemas-microsoft-com:vml" Requires="v">
                <p:oleObj spid="_x0000_s95665" name="Equation" r:id="rId8" imgW="2082600" imgH="177480" progId="Equation.DSMT4">
                  <p:embed/>
                </p:oleObj>
              </mc:Choice>
              <mc:Fallback>
                <p:oleObj name="Equation" r:id="rId8" imgW="2082600" imgH="177480" progId="Equation.DSMT4">
                  <p:embed/>
                  <p:pic>
                    <p:nvPicPr>
                      <p:cNvPr id="0" name=""/>
                      <p:cNvPicPr/>
                      <p:nvPr/>
                    </p:nvPicPr>
                    <p:blipFill>
                      <a:blip r:embed="rId9"/>
                      <a:stretch>
                        <a:fillRect/>
                      </a:stretch>
                    </p:blipFill>
                    <p:spPr>
                      <a:xfrm>
                        <a:off x="1204913" y="3190875"/>
                        <a:ext cx="4057650" cy="346075"/>
                      </a:xfrm>
                      <a:prstGeom prst="rect">
                        <a:avLst/>
                      </a:prstGeom>
                    </p:spPr>
                  </p:pic>
                </p:oleObj>
              </mc:Fallback>
            </mc:AlternateContent>
          </a:graphicData>
        </a:graphic>
      </p:graphicFrame>
      <p:graphicFrame>
        <p:nvGraphicFramePr>
          <p:cNvPr id="5" name="Object 4" descr="Jordanelle is greater than or equal to 0"/>
          <p:cNvGraphicFramePr>
            <a:graphicFrameLocks noChangeAspect="1"/>
          </p:cNvGraphicFramePr>
          <p:nvPr>
            <p:extLst>
              <p:ext uri="{D42A27DB-BD31-4B8C-83A1-F6EECF244321}">
                <p14:modId xmlns:p14="http://schemas.microsoft.com/office/powerpoint/2010/main" val="2187333359"/>
              </p:ext>
            </p:extLst>
          </p:nvPr>
        </p:nvGraphicFramePr>
        <p:xfrm>
          <a:off x="1915748" y="3674094"/>
          <a:ext cx="2078891" cy="346482"/>
        </p:xfrm>
        <a:graphic>
          <a:graphicData uri="http://schemas.openxmlformats.org/presentationml/2006/ole">
            <mc:AlternateContent xmlns:mc="http://schemas.openxmlformats.org/markup-compatibility/2006">
              <mc:Choice xmlns:v="urn:schemas-microsoft-com:vml" Requires="v">
                <p:oleObj spid="_x0000_s95666" name="Equation" r:id="rId10" imgW="1066680" imgH="177480" progId="Equation.DSMT4">
                  <p:embed/>
                </p:oleObj>
              </mc:Choice>
              <mc:Fallback>
                <p:oleObj name="Equation" r:id="rId10" imgW="1066680" imgH="177480" progId="Equation.DSMT4">
                  <p:embed/>
                  <p:pic>
                    <p:nvPicPr>
                      <p:cNvPr id="0" name=""/>
                      <p:cNvPicPr/>
                      <p:nvPr/>
                    </p:nvPicPr>
                    <p:blipFill>
                      <a:blip r:embed="rId11"/>
                      <a:stretch>
                        <a:fillRect/>
                      </a:stretch>
                    </p:blipFill>
                    <p:spPr>
                      <a:xfrm>
                        <a:off x="1915748" y="3674094"/>
                        <a:ext cx="2078891" cy="346482"/>
                      </a:xfrm>
                      <a:prstGeom prst="rect">
                        <a:avLst/>
                      </a:prstGeom>
                    </p:spPr>
                  </p:pic>
                </p:oleObj>
              </mc:Fallback>
            </mc:AlternateContent>
          </a:graphicData>
        </a:graphic>
      </p:graphicFrame>
      <p:graphicFrame>
        <p:nvGraphicFramePr>
          <p:cNvPr id="6" name="Object 5" descr="Deercrest is greater than or equal to 0."/>
          <p:cNvGraphicFramePr>
            <a:graphicFrameLocks noChangeAspect="1"/>
          </p:cNvGraphicFramePr>
          <p:nvPr>
            <p:extLst>
              <p:ext uri="{D42A27DB-BD31-4B8C-83A1-F6EECF244321}">
                <p14:modId xmlns:p14="http://schemas.microsoft.com/office/powerpoint/2010/main" val="449604445"/>
              </p:ext>
            </p:extLst>
          </p:nvPr>
        </p:nvGraphicFramePr>
        <p:xfrm>
          <a:off x="2166938" y="4262438"/>
          <a:ext cx="1806575" cy="346075"/>
        </p:xfrm>
        <a:graphic>
          <a:graphicData uri="http://schemas.openxmlformats.org/presentationml/2006/ole">
            <mc:AlternateContent xmlns:mc="http://schemas.openxmlformats.org/markup-compatibility/2006">
              <mc:Choice xmlns:v="urn:schemas-microsoft-com:vml" Requires="v">
                <p:oleObj spid="_x0000_s95667" name="Equation" r:id="rId12" imgW="927000" imgH="177480" progId="Equation.DSMT4">
                  <p:embed/>
                </p:oleObj>
              </mc:Choice>
              <mc:Fallback>
                <p:oleObj name="Equation" r:id="rId12" imgW="927000" imgH="177480" progId="Equation.DSMT4">
                  <p:embed/>
                  <p:pic>
                    <p:nvPicPr>
                      <p:cNvPr id="0" name=""/>
                      <p:cNvPicPr/>
                      <p:nvPr/>
                    </p:nvPicPr>
                    <p:blipFill>
                      <a:blip r:embed="rId13"/>
                      <a:stretch>
                        <a:fillRect/>
                      </a:stretch>
                    </p:blipFill>
                    <p:spPr>
                      <a:xfrm>
                        <a:off x="2166938" y="4262438"/>
                        <a:ext cx="1806575" cy="346075"/>
                      </a:xfrm>
                      <a:prstGeom prst="rect">
                        <a:avLst/>
                      </a:prstGeom>
                    </p:spPr>
                  </p:pic>
                </p:oleObj>
              </mc:Fallback>
            </mc:AlternateContent>
          </a:graphicData>
        </a:graphic>
      </p:graphicFrame>
      <p:sp>
        <p:nvSpPr>
          <p:cNvPr id="332" name="Text placeholder 3"/>
          <p:cNvSpPr txBox="1">
            <a:spLocks noGrp="1"/>
          </p:cNvSpPr>
          <p:nvPr>
            <p:ph type="body" idx="2"/>
          </p:nvPr>
        </p:nvSpPr>
        <p:spPr>
          <a:xfrm>
            <a:off x="650632" y="5120409"/>
            <a:ext cx="7411914" cy="4111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The highlighted portions are the constraint </a:t>
            </a:r>
            <a:r>
              <a:rPr lang="en-US" sz="2400" b="0" i="0" u="none" strike="noStrike" cap="none" dirty="0" smtClean="0">
                <a:solidFill>
                  <a:srgbClr val="000000"/>
                </a:solidFill>
                <a:latin typeface="+mn-lt"/>
                <a:ea typeface="Arial"/>
                <a:cs typeface="Arial"/>
                <a:sym typeface="Arial"/>
              </a:rPr>
              <a:t>functions.</a:t>
            </a:r>
            <a:endParaRPr sz="2400" b="0" i="0" u="none" strike="noStrike" cap="none" dirty="0">
              <a:solidFill>
                <a:srgbClr val="000000"/>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Optimization</a:t>
            </a:r>
            <a:endParaRPr sz="3600" b="1" i="0" u="none" strike="noStrike" cap="none" dirty="0">
              <a:solidFill>
                <a:srgbClr val="007FA3"/>
              </a:solidFill>
              <a:latin typeface="+mj-lt"/>
              <a:ea typeface="Arial"/>
              <a:cs typeface="Arial"/>
              <a:sym typeface="Arial"/>
            </a:endParaRPr>
          </a:p>
        </p:txBody>
      </p:sp>
      <p:sp>
        <p:nvSpPr>
          <p:cNvPr id="231" name="Text placeholder 2"/>
          <p:cNvSpPr txBox="1">
            <a:spLocks noGrp="1"/>
          </p:cNvSpPr>
          <p:nvPr>
            <p:ph type="body" idx="1"/>
          </p:nvPr>
        </p:nvSpPr>
        <p:spPr>
          <a:xfrm>
            <a:off x="457200" y="1600201"/>
            <a:ext cx="8229600" cy="38862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1" i="0" u="none" strike="noStrike" cap="none" dirty="0">
                <a:solidFill>
                  <a:srgbClr val="000000"/>
                </a:solidFill>
                <a:latin typeface="+mn-lt"/>
                <a:sym typeface="Arial"/>
              </a:rPr>
              <a:t>Optimization</a:t>
            </a:r>
            <a:r>
              <a:rPr lang="en-US" sz="2400" b="0" i="0" u="none" strike="noStrike" cap="none" dirty="0">
                <a:solidFill>
                  <a:srgbClr val="000000"/>
                </a:solidFill>
                <a:latin typeface="+mn-lt"/>
                <a:sym typeface="Arial"/>
              </a:rPr>
              <a:t> is the process of selecting values of decision variables that minimize or</a:t>
            </a:r>
            <a:r>
              <a:rPr lang="en-US" sz="2400" b="0" i="1" u="none" strike="noStrike" cap="none" dirty="0">
                <a:solidFill>
                  <a:srgbClr val="000000"/>
                </a:solidFill>
                <a:latin typeface="+mn-lt"/>
                <a:sym typeface="Arial"/>
              </a:rPr>
              <a:t> </a:t>
            </a:r>
            <a:r>
              <a:rPr lang="en-US" sz="2400" b="0" i="0" u="none" strike="noStrike" cap="none" dirty="0">
                <a:solidFill>
                  <a:srgbClr val="000000"/>
                </a:solidFill>
                <a:latin typeface="+mn-lt"/>
                <a:sym typeface="Arial"/>
              </a:rPr>
              <a:t>maximize some quantity of interest.</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Optimization models have wide applicability in operations and supply chains, finance, marketing, and other disciplines</a:t>
            </a:r>
            <a:r>
              <a:rPr lang="en-US" sz="2400" b="0" i="0" u="none" strike="noStrike" cap="none" dirty="0" smtClean="0">
                <a:solidFill>
                  <a:srgbClr val="000000"/>
                </a:solidFill>
                <a:latin typeface="+mn-lt"/>
                <a:sym typeface="Arial"/>
              </a:rPr>
              <a:t>.</a:t>
            </a:r>
            <a:endParaRPr sz="2400"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j-lt"/>
              </a:rPr>
              <a:t>Types of Constraints </a:t>
            </a:r>
            <a:endParaRPr lang="en-US" dirty="0">
              <a:latin typeface="+mj-lt"/>
            </a:endParaRPr>
          </a:p>
        </p:txBody>
      </p:sp>
      <p:sp>
        <p:nvSpPr>
          <p:cNvPr id="6" name="Text Placeholder 5"/>
          <p:cNvSpPr>
            <a:spLocks noGrp="1"/>
          </p:cNvSpPr>
          <p:nvPr>
            <p:ph type="body" idx="1"/>
          </p:nvPr>
        </p:nvSpPr>
        <p:spPr>
          <a:xfrm>
            <a:off x="457200" y="1562099"/>
            <a:ext cx="8229600" cy="4719431"/>
          </a:xfrm>
        </p:spPr>
        <p:txBody>
          <a:bodyPr/>
          <a:lstStyle/>
          <a:p>
            <a:pPr marL="256032" indent="-256032">
              <a:buSzPct val="100000"/>
            </a:pPr>
            <a:r>
              <a:rPr lang="en-US" sz="2200" dirty="0" smtClean="0">
                <a:latin typeface="+mn-lt"/>
              </a:rPr>
              <a:t>Simple </a:t>
            </a:r>
            <a:r>
              <a:rPr lang="en-US" sz="2200" dirty="0">
                <a:latin typeface="+mn-lt"/>
              </a:rPr>
              <a:t>Bounds. Simple bounds constrain the value of a single variable</a:t>
            </a:r>
            <a:r>
              <a:rPr lang="en-US" sz="2200" dirty="0" smtClean="0">
                <a:latin typeface="+mn-lt"/>
              </a:rPr>
              <a:t>.</a:t>
            </a:r>
          </a:p>
          <a:p>
            <a:pPr marL="256032" indent="-256032">
              <a:buSzPct val="100000"/>
            </a:pPr>
            <a:r>
              <a:rPr lang="en-US" sz="2200" dirty="0" smtClean="0">
                <a:latin typeface="+mn-lt"/>
              </a:rPr>
              <a:t>Limitations</a:t>
            </a:r>
            <a:r>
              <a:rPr lang="en-US" sz="2200" dirty="0">
                <a:latin typeface="+mn-lt"/>
              </a:rPr>
              <a:t>. Limitations usually involve the allocation of scarce resources</a:t>
            </a:r>
            <a:r>
              <a:rPr lang="en-US" sz="2200" dirty="0" smtClean="0">
                <a:latin typeface="+mn-lt"/>
              </a:rPr>
              <a:t>.</a:t>
            </a:r>
          </a:p>
          <a:p>
            <a:pPr marL="256032" indent="-256032">
              <a:buSzPct val="100000"/>
            </a:pPr>
            <a:r>
              <a:rPr lang="en-US" sz="2200" dirty="0" smtClean="0">
                <a:latin typeface="+mn-lt"/>
              </a:rPr>
              <a:t>Requirements</a:t>
            </a:r>
            <a:r>
              <a:rPr lang="en-US" sz="2200" dirty="0">
                <a:latin typeface="+mn-lt"/>
              </a:rPr>
              <a:t>. Requirements involve the specification of minimum levels of performance</a:t>
            </a:r>
            <a:r>
              <a:rPr lang="en-US" sz="2200" dirty="0" smtClean="0">
                <a:latin typeface="+mn-lt"/>
              </a:rPr>
              <a:t>.</a:t>
            </a:r>
          </a:p>
          <a:p>
            <a:pPr marL="256032" indent="-256032">
              <a:buSzPct val="100000"/>
            </a:pPr>
            <a:r>
              <a:rPr lang="en-US" sz="2200" dirty="0" smtClean="0">
                <a:latin typeface="+mn-lt"/>
              </a:rPr>
              <a:t>Proportional </a:t>
            </a:r>
            <a:r>
              <a:rPr lang="en-US" sz="2200" dirty="0">
                <a:latin typeface="+mn-lt"/>
              </a:rPr>
              <a:t>Relationships. Proportional relationships are often found in </a:t>
            </a:r>
            <a:r>
              <a:rPr lang="en-US" sz="2200" dirty="0" smtClean="0">
                <a:latin typeface="+mn-lt"/>
              </a:rPr>
              <a:t>problems involving </a:t>
            </a:r>
            <a:r>
              <a:rPr lang="en-US" sz="2200" dirty="0">
                <a:latin typeface="+mn-lt"/>
              </a:rPr>
              <a:t>mixtures or blends of materials or </a:t>
            </a:r>
            <a:r>
              <a:rPr lang="en-US" sz="2200" dirty="0" smtClean="0">
                <a:latin typeface="+mn-lt"/>
              </a:rPr>
              <a:t>strategies.</a:t>
            </a:r>
          </a:p>
          <a:p>
            <a:pPr marL="256032" indent="-256032">
              <a:buSzPct val="100000"/>
            </a:pPr>
            <a:r>
              <a:rPr lang="en-US" sz="2200" dirty="0" smtClean="0">
                <a:latin typeface="+mn-lt"/>
              </a:rPr>
              <a:t>Balance </a:t>
            </a:r>
            <a:r>
              <a:rPr lang="en-US" sz="2200" dirty="0">
                <a:latin typeface="+mn-lt"/>
              </a:rPr>
              <a:t>Constraints. Balance constraints essentially state that input = </a:t>
            </a:r>
            <a:r>
              <a:rPr lang="en-US" sz="2200" dirty="0" smtClean="0">
                <a:latin typeface="+mn-lt"/>
              </a:rPr>
              <a:t>output.</a:t>
            </a:r>
            <a:endParaRPr lang="en-US" sz="2200" dirty="0">
              <a:latin typeface="+mn-lt"/>
            </a:endParaRPr>
          </a:p>
        </p:txBody>
      </p:sp>
    </p:spTree>
    <p:extLst>
      <p:ext uri="{BB962C8B-B14F-4D97-AF65-F5344CB8AC3E}">
        <p14:creationId xmlns:p14="http://schemas.microsoft.com/office/powerpoint/2010/main" val="1519327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mj-lt"/>
              </a:rPr>
              <a:t>Example 13.4: Modeling Constraints </a:t>
            </a:r>
            <a:r>
              <a:rPr lang="en-US" sz="2000" b="0" dirty="0" smtClean="0">
                <a:latin typeface="+mj-lt"/>
              </a:rPr>
              <a:t>(1 of 5)</a:t>
            </a:r>
            <a:endParaRPr lang="en-US" sz="2000" b="0" dirty="0">
              <a:latin typeface="+mj-lt"/>
            </a:endParaRPr>
          </a:p>
        </p:txBody>
      </p:sp>
      <p:sp>
        <p:nvSpPr>
          <p:cNvPr id="3" name="Text Placeholder 2"/>
          <p:cNvSpPr>
            <a:spLocks noGrp="1"/>
          </p:cNvSpPr>
          <p:nvPr>
            <p:ph type="body" idx="1"/>
          </p:nvPr>
        </p:nvSpPr>
        <p:spPr>
          <a:xfrm>
            <a:off x="457200" y="1600200"/>
            <a:ext cx="8229600" cy="2259531"/>
          </a:xfrm>
        </p:spPr>
        <p:txBody>
          <a:bodyPr/>
          <a:lstStyle/>
          <a:p>
            <a:pPr marL="256032" indent="-256032">
              <a:buSzPct val="100000"/>
            </a:pPr>
            <a:r>
              <a:rPr lang="en-US" sz="2400" dirty="0">
                <a:latin typeface="+mn-lt"/>
              </a:rPr>
              <a:t>Simple bound: We must produce at least 350 </a:t>
            </a:r>
            <a:r>
              <a:rPr lang="en-US" sz="2400" dirty="0" smtClean="0">
                <a:latin typeface="+mn-lt"/>
              </a:rPr>
              <a:t>units of </a:t>
            </a:r>
            <a:r>
              <a:rPr lang="en-US" sz="2400" dirty="0">
                <a:latin typeface="+mn-lt"/>
              </a:rPr>
              <a:t>product Y to meet customer commitments </a:t>
            </a:r>
            <a:r>
              <a:rPr lang="en-US" sz="2400" dirty="0" smtClean="0">
                <a:latin typeface="+mn-lt"/>
              </a:rPr>
              <a:t>this month.</a:t>
            </a:r>
          </a:p>
          <a:p>
            <a:pPr marL="740664" lvl="1" indent="-283464">
              <a:buSzPct val="100000"/>
            </a:pPr>
            <a:r>
              <a:rPr lang="en-US" sz="2400" dirty="0">
                <a:latin typeface="+mn-lt"/>
              </a:rPr>
              <a:t>Amount of product Y </a:t>
            </a:r>
            <a:r>
              <a:rPr lang="en-US" sz="2400" dirty="0" smtClean="0">
                <a:latin typeface="+mn-lt"/>
              </a:rPr>
              <a:t>≥ 350</a:t>
            </a:r>
            <a:endParaRPr lang="en-US" sz="2400" dirty="0">
              <a:latin typeface="+mn-lt"/>
            </a:endParaRPr>
          </a:p>
          <a:p>
            <a:pPr marL="740664" lvl="1" indent="-283464">
              <a:buSzPct val="100000"/>
            </a:pPr>
            <a:r>
              <a:rPr lang="en-US" sz="2400" dirty="0">
                <a:latin typeface="+mn-lt"/>
              </a:rPr>
              <a:t>Define Product_Y to be the number of units of </a:t>
            </a:r>
            <a:r>
              <a:rPr lang="en-US" sz="2400" dirty="0" smtClean="0">
                <a:latin typeface="+mn-lt"/>
              </a:rPr>
              <a:t>product Y </a:t>
            </a:r>
            <a:r>
              <a:rPr lang="en-US" sz="2400" dirty="0">
                <a:latin typeface="+mn-lt"/>
              </a:rPr>
              <a:t>produced. Then the constraint is </a:t>
            </a:r>
            <a:r>
              <a:rPr lang="en-US" sz="2400" dirty="0" smtClean="0">
                <a:latin typeface="+mn-lt"/>
              </a:rPr>
              <a:t>                </a:t>
            </a:r>
          </a:p>
        </p:txBody>
      </p:sp>
      <p:graphicFrame>
        <p:nvGraphicFramePr>
          <p:cNvPr id="4" name="Object 3" descr="Product underscore Y is greater than or equal to 350"/>
          <p:cNvGraphicFramePr>
            <a:graphicFrameLocks noChangeAspect="1"/>
          </p:cNvGraphicFramePr>
          <p:nvPr>
            <p:extLst>
              <p:ext uri="{D42A27DB-BD31-4B8C-83A1-F6EECF244321}">
                <p14:modId xmlns:p14="http://schemas.microsoft.com/office/powerpoint/2010/main" val="1543040511"/>
              </p:ext>
            </p:extLst>
          </p:nvPr>
        </p:nvGraphicFramePr>
        <p:xfrm>
          <a:off x="2858703" y="4147279"/>
          <a:ext cx="2235200" cy="342900"/>
        </p:xfrm>
        <a:graphic>
          <a:graphicData uri="http://schemas.openxmlformats.org/presentationml/2006/ole">
            <mc:AlternateContent xmlns:mc="http://schemas.openxmlformats.org/markup-compatibility/2006">
              <mc:Choice xmlns:v="urn:schemas-microsoft-com:vml" Requires="v">
                <p:oleObj spid="_x0000_s9086" name="Equation" r:id="rId4" imgW="2234880" imgH="342720" progId="Equation.DSMT4">
                  <p:embed/>
                </p:oleObj>
              </mc:Choice>
              <mc:Fallback>
                <p:oleObj name="Equation" r:id="rId4" imgW="2234880" imgH="342720" progId="Equation.DSMT4">
                  <p:embed/>
                  <p:pic>
                    <p:nvPicPr>
                      <p:cNvPr id="0" name=""/>
                      <p:cNvPicPr/>
                      <p:nvPr/>
                    </p:nvPicPr>
                    <p:blipFill>
                      <a:blip r:embed="rId5"/>
                      <a:stretch>
                        <a:fillRect/>
                      </a:stretch>
                    </p:blipFill>
                    <p:spPr>
                      <a:xfrm>
                        <a:off x="2858703" y="4147279"/>
                        <a:ext cx="2235200" cy="342900"/>
                      </a:xfrm>
                      <a:prstGeom prst="rect">
                        <a:avLst/>
                      </a:prstGeom>
                    </p:spPr>
                  </p:pic>
                </p:oleObj>
              </mc:Fallback>
            </mc:AlternateContent>
          </a:graphicData>
        </a:graphic>
      </p:graphicFrame>
    </p:spTree>
    <p:extLst>
      <p:ext uri="{BB962C8B-B14F-4D97-AF65-F5344CB8AC3E}">
        <p14:creationId xmlns:p14="http://schemas.microsoft.com/office/powerpoint/2010/main" val="12809262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Example 13.4: Modeling </a:t>
            </a:r>
            <a:r>
              <a:rPr lang="en-US" sz="3200" dirty="0" smtClean="0">
                <a:latin typeface="+mj-lt"/>
              </a:rPr>
              <a:t>Constraints </a:t>
            </a:r>
            <a:r>
              <a:rPr lang="en-US" sz="2000" b="0" dirty="0" smtClean="0">
                <a:latin typeface="+mj-lt"/>
              </a:rPr>
              <a:t>(2 </a:t>
            </a:r>
            <a:r>
              <a:rPr lang="en-US" sz="2000" b="0" dirty="0">
                <a:latin typeface="+mj-lt"/>
              </a:rPr>
              <a:t>of 5)</a:t>
            </a:r>
            <a:endParaRPr lang="en-US" dirty="0">
              <a:latin typeface="+mj-lt"/>
            </a:endParaRPr>
          </a:p>
        </p:txBody>
      </p:sp>
      <p:sp>
        <p:nvSpPr>
          <p:cNvPr id="3" name="Text Placeholder 2"/>
          <p:cNvSpPr>
            <a:spLocks noGrp="1"/>
          </p:cNvSpPr>
          <p:nvPr>
            <p:ph type="body" idx="1"/>
          </p:nvPr>
        </p:nvSpPr>
        <p:spPr>
          <a:xfrm>
            <a:off x="457200" y="1600200"/>
            <a:ext cx="8229600" cy="3297115"/>
          </a:xfrm>
        </p:spPr>
        <p:txBody>
          <a:bodyPr/>
          <a:lstStyle/>
          <a:p>
            <a:pPr marL="256032" indent="-256032">
              <a:buSzPct val="100000"/>
            </a:pPr>
            <a:r>
              <a:rPr lang="en-US" sz="2400" dirty="0" smtClean="0">
                <a:latin typeface="+mn-lt"/>
              </a:rPr>
              <a:t>Limitation</a:t>
            </a:r>
            <a:r>
              <a:rPr lang="en-US" sz="2400" dirty="0">
                <a:latin typeface="+mn-lt"/>
              </a:rPr>
              <a:t>: The amount of money spent on research </a:t>
            </a:r>
            <a:r>
              <a:rPr lang="en-US" sz="2400" dirty="0" smtClean="0">
                <a:latin typeface="+mn-lt"/>
              </a:rPr>
              <a:t>and development </a:t>
            </a:r>
            <a:r>
              <a:rPr lang="en-US" sz="2400" dirty="0">
                <a:latin typeface="+mn-lt"/>
              </a:rPr>
              <a:t>projects cannot exceed the assigned </a:t>
            </a:r>
            <a:r>
              <a:rPr lang="en-US" sz="2400" dirty="0" smtClean="0">
                <a:latin typeface="+mn-lt"/>
              </a:rPr>
              <a:t>budget of </a:t>
            </a:r>
            <a:r>
              <a:rPr lang="en-US" sz="2400" dirty="0">
                <a:latin typeface="+mn-lt"/>
              </a:rPr>
              <a:t>$300,000</a:t>
            </a:r>
            <a:r>
              <a:rPr lang="en-US" sz="2400" dirty="0" smtClean="0">
                <a:latin typeface="+mn-lt"/>
              </a:rPr>
              <a:t>.</a:t>
            </a:r>
          </a:p>
          <a:p>
            <a:pPr marL="740664" lvl="1" indent="-283464">
              <a:buSzPct val="100000"/>
            </a:pPr>
            <a:r>
              <a:rPr lang="en-US" sz="2400" dirty="0">
                <a:latin typeface="+mn-lt"/>
              </a:rPr>
              <a:t>Amount spent on research and development </a:t>
            </a:r>
            <a:r>
              <a:rPr lang="en-US" sz="2400" dirty="0" smtClean="0">
                <a:latin typeface="+mn-lt"/>
              </a:rPr>
              <a:t> ≤ $300,000</a:t>
            </a:r>
          </a:p>
          <a:p>
            <a:pPr marL="740664" lvl="1" indent="-283464">
              <a:buSzPct val="100000"/>
            </a:pPr>
            <a:r>
              <a:rPr lang="en-US" sz="2400" dirty="0">
                <a:latin typeface="+mn-lt"/>
              </a:rPr>
              <a:t>Define R&amp;DExpenses</a:t>
            </a:r>
            <a:r>
              <a:rPr lang="en-US" sz="2400" i="1" dirty="0">
                <a:latin typeface="+mn-lt"/>
              </a:rPr>
              <a:t> </a:t>
            </a:r>
            <a:r>
              <a:rPr lang="en-US" sz="2400" dirty="0">
                <a:latin typeface="+mn-lt"/>
              </a:rPr>
              <a:t>to be the amount of money </a:t>
            </a:r>
            <a:r>
              <a:rPr lang="en-US" sz="2400" dirty="0" smtClean="0">
                <a:latin typeface="+mn-lt"/>
              </a:rPr>
              <a:t>spent on </a:t>
            </a:r>
            <a:r>
              <a:rPr lang="en-US" sz="2400" dirty="0">
                <a:latin typeface="+mn-lt"/>
              </a:rPr>
              <a:t>research and development projects. Then the </a:t>
            </a:r>
            <a:r>
              <a:rPr lang="en-US" sz="2400" dirty="0" smtClean="0">
                <a:latin typeface="+mn-lt"/>
              </a:rPr>
              <a:t>constraint is</a:t>
            </a:r>
          </a:p>
        </p:txBody>
      </p:sp>
      <p:graphicFrame>
        <p:nvGraphicFramePr>
          <p:cNvPr id="4" name="Object 3" descr="R and D Expenses is less than or equal to $300, 000"/>
          <p:cNvGraphicFramePr>
            <a:graphicFrameLocks noChangeAspect="1"/>
          </p:cNvGraphicFramePr>
          <p:nvPr>
            <p:extLst>
              <p:ext uri="{D42A27DB-BD31-4B8C-83A1-F6EECF244321}">
                <p14:modId xmlns:p14="http://schemas.microsoft.com/office/powerpoint/2010/main" val="2952314316"/>
              </p:ext>
            </p:extLst>
          </p:nvPr>
        </p:nvGraphicFramePr>
        <p:xfrm>
          <a:off x="2495550" y="5287963"/>
          <a:ext cx="3556000" cy="342900"/>
        </p:xfrm>
        <a:graphic>
          <a:graphicData uri="http://schemas.openxmlformats.org/presentationml/2006/ole">
            <mc:AlternateContent xmlns:mc="http://schemas.openxmlformats.org/markup-compatibility/2006">
              <mc:Choice xmlns:v="urn:schemas-microsoft-com:vml" Requires="v">
                <p:oleObj spid="_x0000_s10109" name="Equation" r:id="rId4" imgW="3555720" imgH="342720" progId="Equation.DSMT4">
                  <p:embed/>
                </p:oleObj>
              </mc:Choice>
              <mc:Fallback>
                <p:oleObj name="Equation" r:id="rId4" imgW="3555720" imgH="342720" progId="Equation.DSMT4">
                  <p:embed/>
                  <p:pic>
                    <p:nvPicPr>
                      <p:cNvPr id="0" name=""/>
                      <p:cNvPicPr/>
                      <p:nvPr/>
                    </p:nvPicPr>
                    <p:blipFill>
                      <a:blip r:embed="rId5"/>
                      <a:stretch>
                        <a:fillRect/>
                      </a:stretch>
                    </p:blipFill>
                    <p:spPr>
                      <a:xfrm>
                        <a:off x="2495550" y="5287963"/>
                        <a:ext cx="3556000" cy="342900"/>
                      </a:xfrm>
                      <a:prstGeom prst="rect">
                        <a:avLst/>
                      </a:prstGeom>
                    </p:spPr>
                  </p:pic>
                </p:oleObj>
              </mc:Fallback>
            </mc:AlternateContent>
          </a:graphicData>
        </a:graphic>
      </p:graphicFrame>
    </p:spTree>
    <p:extLst>
      <p:ext uri="{BB962C8B-B14F-4D97-AF65-F5344CB8AC3E}">
        <p14:creationId xmlns:p14="http://schemas.microsoft.com/office/powerpoint/2010/main" val="1359742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1097280"/>
          </a:xfrm>
        </p:spPr>
        <p:txBody>
          <a:bodyPr/>
          <a:lstStyle/>
          <a:p>
            <a:r>
              <a:rPr lang="en-US" sz="3200" dirty="0">
                <a:latin typeface="+mj-lt"/>
              </a:rPr>
              <a:t>Example 13.4: Modeling Constraints </a:t>
            </a:r>
            <a:r>
              <a:rPr lang="en-US" sz="2000" b="0" dirty="0" smtClean="0">
                <a:latin typeface="+mj-lt"/>
              </a:rPr>
              <a:t>(3 </a:t>
            </a:r>
            <a:r>
              <a:rPr lang="en-US" sz="2000" b="0" dirty="0">
                <a:latin typeface="+mj-lt"/>
              </a:rPr>
              <a:t>of 5)</a:t>
            </a:r>
            <a:endParaRPr lang="en-US" dirty="0">
              <a:latin typeface="+mj-lt"/>
            </a:endParaRPr>
          </a:p>
        </p:txBody>
      </p:sp>
      <p:sp>
        <p:nvSpPr>
          <p:cNvPr id="3" name="Text Placeholder 2"/>
          <p:cNvSpPr>
            <a:spLocks noGrp="1"/>
          </p:cNvSpPr>
          <p:nvPr>
            <p:ph type="body" idx="1"/>
          </p:nvPr>
        </p:nvSpPr>
        <p:spPr>
          <a:xfrm>
            <a:off x="457200" y="1600200"/>
            <a:ext cx="8009467" cy="4525963"/>
          </a:xfrm>
        </p:spPr>
        <p:txBody>
          <a:bodyPr/>
          <a:lstStyle/>
          <a:p>
            <a:pPr marL="256032" indent="-256032">
              <a:buSzPct val="100000"/>
            </a:pPr>
            <a:r>
              <a:rPr lang="en-US" sz="2400" dirty="0">
                <a:latin typeface="+mn-lt"/>
              </a:rPr>
              <a:t>Requirement: Contractual requirements specify that </a:t>
            </a:r>
            <a:r>
              <a:rPr lang="en-US" sz="2400" dirty="0" smtClean="0">
                <a:latin typeface="+mn-lt"/>
              </a:rPr>
              <a:t>a total </a:t>
            </a:r>
            <a:r>
              <a:rPr lang="en-US" sz="2400" dirty="0">
                <a:latin typeface="+mn-lt"/>
              </a:rPr>
              <a:t>of at least 500 units of product must be </a:t>
            </a:r>
            <a:r>
              <a:rPr lang="en-US" sz="2400" dirty="0" smtClean="0">
                <a:latin typeface="+mn-lt"/>
              </a:rPr>
              <a:t>shipped from </a:t>
            </a:r>
            <a:r>
              <a:rPr lang="en-US" sz="2400" dirty="0">
                <a:latin typeface="+mn-lt"/>
              </a:rPr>
              <a:t>factories in Austin and Atlanta</a:t>
            </a:r>
            <a:r>
              <a:rPr lang="en-US" sz="2400" dirty="0" smtClean="0">
                <a:latin typeface="+mn-lt"/>
              </a:rPr>
              <a:t>.</a:t>
            </a:r>
          </a:p>
          <a:p>
            <a:pPr marL="740664" lvl="1" indent="-283464">
              <a:buSzPct val="100000"/>
            </a:pPr>
            <a:r>
              <a:rPr lang="en-US" sz="2400" dirty="0">
                <a:latin typeface="+mn-lt"/>
              </a:rPr>
              <a:t>Number of units of product shipped from Austin </a:t>
            </a:r>
            <a:r>
              <a:rPr lang="en-US" sz="2400" dirty="0" smtClean="0">
                <a:latin typeface="+mn-lt"/>
              </a:rPr>
              <a:t>and Atlanta </a:t>
            </a:r>
            <a:r>
              <a:rPr lang="en-US" sz="2400" dirty="0">
                <a:latin typeface="+mn-lt"/>
              </a:rPr>
              <a:t>≥</a:t>
            </a:r>
            <a:r>
              <a:rPr lang="en-US" sz="2400" dirty="0" smtClean="0">
                <a:latin typeface="+mn-lt"/>
              </a:rPr>
              <a:t> 500</a:t>
            </a:r>
          </a:p>
          <a:p>
            <a:pPr marL="740664" lvl="1" indent="-283464">
              <a:buSzPct val="100000"/>
            </a:pPr>
            <a:r>
              <a:rPr lang="en-US" sz="2400" dirty="0" smtClean="0">
                <a:latin typeface="+mn-lt"/>
              </a:rPr>
              <a:t>Define X1 = amount shipped from Austin and X2 = amount shipped from Atlanta. Then the  constraint is X1 + X2 </a:t>
            </a:r>
            <a:r>
              <a:rPr lang="en-US" sz="2400" dirty="0">
                <a:latin typeface="+mn-lt"/>
              </a:rPr>
              <a:t>≥</a:t>
            </a:r>
            <a:r>
              <a:rPr lang="en-US" sz="2400" dirty="0" smtClean="0">
                <a:latin typeface="+mn-lt"/>
              </a:rPr>
              <a:t> 500.</a:t>
            </a:r>
          </a:p>
        </p:txBody>
      </p:sp>
    </p:spTree>
    <p:extLst>
      <p:ext uri="{BB962C8B-B14F-4D97-AF65-F5344CB8AC3E}">
        <p14:creationId xmlns:p14="http://schemas.microsoft.com/office/powerpoint/2010/main" val="461431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1097280"/>
          </a:xfrm>
        </p:spPr>
        <p:txBody>
          <a:bodyPr/>
          <a:lstStyle/>
          <a:p>
            <a:r>
              <a:rPr lang="en-US" sz="3200" dirty="0">
                <a:latin typeface="+mj-lt"/>
              </a:rPr>
              <a:t>Example 13.4: Modeling </a:t>
            </a:r>
            <a:r>
              <a:rPr lang="en-US" sz="3200" dirty="0" smtClean="0">
                <a:latin typeface="+mj-lt"/>
              </a:rPr>
              <a:t>Constraints </a:t>
            </a:r>
            <a:r>
              <a:rPr lang="en-US" sz="2000" b="0" dirty="0" smtClean="0">
                <a:latin typeface="+mj-lt"/>
              </a:rPr>
              <a:t>(4 </a:t>
            </a:r>
            <a:r>
              <a:rPr lang="en-US" sz="2000" b="0" dirty="0">
                <a:latin typeface="+mj-lt"/>
              </a:rPr>
              <a:t>of 5)</a:t>
            </a:r>
            <a:endParaRPr lang="en-US" dirty="0">
              <a:latin typeface="+mj-lt"/>
            </a:endParaRPr>
          </a:p>
        </p:txBody>
      </p:sp>
      <p:sp>
        <p:nvSpPr>
          <p:cNvPr id="3" name="Text Placeholder 2"/>
          <p:cNvSpPr>
            <a:spLocks noGrp="1"/>
          </p:cNvSpPr>
          <p:nvPr>
            <p:ph type="body" idx="1"/>
          </p:nvPr>
        </p:nvSpPr>
        <p:spPr>
          <a:xfrm>
            <a:off x="457200" y="1600200"/>
            <a:ext cx="7624354" cy="2182660"/>
          </a:xfrm>
        </p:spPr>
        <p:txBody>
          <a:bodyPr/>
          <a:lstStyle/>
          <a:p>
            <a:pPr marL="256032" indent="-256032">
              <a:buSzPct val="100000"/>
            </a:pPr>
            <a:r>
              <a:rPr lang="en-US" sz="2000" dirty="0">
                <a:latin typeface="+mn-lt"/>
              </a:rPr>
              <a:t>Proportional relationship: A mixture of fertilizer </a:t>
            </a:r>
            <a:r>
              <a:rPr lang="en-US" sz="2000" dirty="0" smtClean="0">
                <a:latin typeface="+mn-lt"/>
              </a:rPr>
              <a:t>must contain </a:t>
            </a:r>
            <a:r>
              <a:rPr lang="en-US" sz="2000" dirty="0">
                <a:latin typeface="+mn-lt"/>
              </a:rPr>
              <a:t>exactly 30% nitrogen</a:t>
            </a:r>
            <a:r>
              <a:rPr lang="en-US" sz="2000" dirty="0" smtClean="0">
                <a:latin typeface="+mn-lt"/>
              </a:rPr>
              <a:t>.</a:t>
            </a:r>
          </a:p>
          <a:p>
            <a:pPr marL="740664" lvl="1" indent="-283464">
              <a:buSzPct val="100000"/>
            </a:pPr>
            <a:r>
              <a:rPr lang="en-US" sz="2000" dirty="0">
                <a:latin typeface="+mn-lt"/>
              </a:rPr>
              <a:t>Amount of nitrogen in mixture/total amount </a:t>
            </a:r>
            <a:r>
              <a:rPr lang="en-US" sz="2000" dirty="0" smtClean="0">
                <a:latin typeface="+mn-lt"/>
              </a:rPr>
              <a:t>in mixture </a:t>
            </a:r>
            <a:r>
              <a:rPr lang="en-US" sz="2000" dirty="0">
                <a:latin typeface="+mn-lt"/>
              </a:rPr>
              <a:t>= 0.30</a:t>
            </a:r>
          </a:p>
          <a:p>
            <a:pPr marL="740664" lvl="1" indent="-283464">
              <a:buSzPct val="100000"/>
            </a:pPr>
            <a:r>
              <a:rPr lang="en-US" sz="2000" dirty="0">
                <a:latin typeface="+mn-lt"/>
              </a:rPr>
              <a:t>Suppose that two </a:t>
            </a:r>
            <a:r>
              <a:rPr lang="en-US" sz="2000" dirty="0" smtClean="0">
                <a:latin typeface="+mn-lt"/>
              </a:rPr>
              <a:t>ingredients contain </a:t>
            </a:r>
            <a:r>
              <a:rPr lang="en-US" sz="2000" dirty="0">
                <a:latin typeface="+mn-lt"/>
              </a:rPr>
              <a:t>20% and 33</a:t>
            </a:r>
            <a:r>
              <a:rPr lang="en-US" sz="2000" dirty="0" smtClean="0">
                <a:latin typeface="+mn-lt"/>
              </a:rPr>
              <a:t>% nitrogen</a:t>
            </a:r>
            <a:r>
              <a:rPr lang="en-US" sz="2000" dirty="0">
                <a:latin typeface="+mn-lt"/>
              </a:rPr>
              <a:t>, </a:t>
            </a:r>
            <a:r>
              <a:rPr lang="en-US" sz="2000" dirty="0" smtClean="0">
                <a:latin typeface="+mn-lt"/>
              </a:rPr>
              <a:t>respectively. Define </a:t>
            </a:r>
            <a:r>
              <a:rPr lang="en-US" sz="2000" i="1" dirty="0" smtClean="0">
                <a:solidFill>
                  <a:srgbClr val="000000"/>
                </a:solidFill>
                <a:latin typeface="+mn-lt"/>
              </a:rPr>
              <a:t>x</a:t>
            </a:r>
            <a:r>
              <a:rPr lang="en-US" sz="2000" dirty="0" smtClean="0">
                <a:solidFill>
                  <a:srgbClr val="000000"/>
                </a:solidFill>
                <a:latin typeface="+mn-lt"/>
              </a:rPr>
              <a:t> </a:t>
            </a:r>
            <a:r>
              <a:rPr lang="en-US" sz="2000" dirty="0">
                <a:solidFill>
                  <a:srgbClr val="000000"/>
                </a:solidFill>
                <a:latin typeface="+mn-lt"/>
              </a:rPr>
              <a:t>and </a:t>
            </a:r>
            <a:r>
              <a:rPr lang="en-US" sz="2000" i="1" dirty="0" smtClean="0">
                <a:solidFill>
                  <a:srgbClr val="000000"/>
                </a:solidFill>
                <a:latin typeface="+mn-lt"/>
              </a:rPr>
              <a:t>y </a:t>
            </a:r>
            <a:r>
              <a:rPr lang="en-US" sz="2000" dirty="0" smtClean="0">
                <a:solidFill>
                  <a:srgbClr val="000000"/>
                </a:solidFill>
                <a:latin typeface="+mn-lt"/>
              </a:rPr>
              <a:t>to be the </a:t>
            </a:r>
            <a:r>
              <a:rPr lang="en-US" sz="2000" dirty="0">
                <a:solidFill>
                  <a:srgbClr val="000000"/>
                </a:solidFill>
                <a:latin typeface="+mn-lt"/>
              </a:rPr>
              <a:t>number of pounds of </a:t>
            </a:r>
            <a:r>
              <a:rPr lang="en-US" sz="2000" dirty="0" smtClean="0">
                <a:solidFill>
                  <a:srgbClr val="000000"/>
                </a:solidFill>
                <a:latin typeface="+mn-lt"/>
              </a:rPr>
              <a:t>the two ingredients in </a:t>
            </a:r>
            <a:r>
              <a:rPr lang="en-US" sz="2000" dirty="0">
                <a:solidFill>
                  <a:srgbClr val="000000"/>
                </a:solidFill>
                <a:latin typeface="+mn-lt"/>
              </a:rPr>
              <a:t>the </a:t>
            </a:r>
            <a:r>
              <a:rPr lang="en-US" sz="2000" dirty="0" smtClean="0">
                <a:solidFill>
                  <a:srgbClr val="000000"/>
                </a:solidFill>
                <a:latin typeface="+mn-lt"/>
              </a:rPr>
              <a:t>mixture.</a:t>
            </a:r>
            <a:endParaRPr lang="en-US" sz="2000" dirty="0">
              <a:latin typeface="+mn-lt"/>
            </a:endParaRPr>
          </a:p>
        </p:txBody>
      </p:sp>
      <p:sp>
        <p:nvSpPr>
          <p:cNvPr id="4" name="Text Placeholder 3"/>
          <p:cNvSpPr txBox="1">
            <a:spLocks/>
          </p:cNvSpPr>
          <p:nvPr/>
        </p:nvSpPr>
        <p:spPr>
          <a:xfrm>
            <a:off x="914463" y="3897242"/>
            <a:ext cx="4287166" cy="29461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40664" lvl="1" indent="-283464">
              <a:spcBef>
                <a:spcPts val="600"/>
              </a:spcBef>
              <a:buClr>
                <a:srgbClr val="007FA3"/>
              </a:buClr>
              <a:buSzPts val="2000"/>
              <a:buFont typeface="Arial"/>
              <a:buChar char="–"/>
            </a:pPr>
            <a:r>
              <a:rPr lang="en-US" sz="2000" dirty="0" smtClean="0">
                <a:latin typeface="+mn-lt"/>
              </a:rPr>
              <a:t>Amount of nitrogen in mixture =</a:t>
            </a:r>
            <a:endParaRPr lang="en-US" sz="2000" dirty="0">
              <a:solidFill>
                <a:schemeClr val="dk1"/>
              </a:solidFill>
              <a:latin typeface="+mn-lt"/>
            </a:endParaRPr>
          </a:p>
        </p:txBody>
      </p:sp>
      <p:graphicFrame>
        <p:nvGraphicFramePr>
          <p:cNvPr id="13" name="Object 12" descr="0.20 x + 0.33 y"/>
          <p:cNvGraphicFramePr>
            <a:graphicFrameLocks noChangeAspect="1"/>
          </p:cNvGraphicFramePr>
          <p:nvPr>
            <p:extLst>
              <p:ext uri="{D42A27DB-BD31-4B8C-83A1-F6EECF244321}">
                <p14:modId xmlns:p14="http://schemas.microsoft.com/office/powerpoint/2010/main" val="270674603"/>
              </p:ext>
            </p:extLst>
          </p:nvPr>
        </p:nvGraphicFramePr>
        <p:xfrm>
          <a:off x="5384484" y="3925972"/>
          <a:ext cx="1701800" cy="342900"/>
        </p:xfrm>
        <a:graphic>
          <a:graphicData uri="http://schemas.openxmlformats.org/presentationml/2006/ole">
            <mc:AlternateContent xmlns:mc="http://schemas.openxmlformats.org/markup-compatibility/2006">
              <mc:Choice xmlns:v="urn:schemas-microsoft-com:vml" Requires="v">
                <p:oleObj spid="_x0000_s79466" name="Equation" r:id="rId3" imgW="1701720" imgH="342720" progId="Equation.DSMT4">
                  <p:embed/>
                </p:oleObj>
              </mc:Choice>
              <mc:Fallback>
                <p:oleObj name="Equation" r:id="rId3" imgW="1701720" imgH="342720" progId="Equation.DSMT4">
                  <p:embed/>
                  <p:pic>
                    <p:nvPicPr>
                      <p:cNvPr id="0" name=""/>
                      <p:cNvPicPr/>
                      <p:nvPr/>
                    </p:nvPicPr>
                    <p:blipFill>
                      <a:blip r:embed="rId4"/>
                      <a:stretch>
                        <a:fillRect/>
                      </a:stretch>
                    </p:blipFill>
                    <p:spPr>
                      <a:xfrm>
                        <a:off x="5384484" y="3925972"/>
                        <a:ext cx="1701800" cy="342900"/>
                      </a:xfrm>
                      <a:prstGeom prst="rect">
                        <a:avLst/>
                      </a:prstGeom>
                    </p:spPr>
                  </p:pic>
                </p:oleObj>
              </mc:Fallback>
            </mc:AlternateContent>
          </a:graphicData>
        </a:graphic>
      </p:graphicFrame>
      <p:sp>
        <p:nvSpPr>
          <p:cNvPr id="6" name="Text Placeholder 4"/>
          <p:cNvSpPr txBox="1">
            <a:spLocks/>
          </p:cNvSpPr>
          <p:nvPr/>
        </p:nvSpPr>
        <p:spPr>
          <a:xfrm>
            <a:off x="905564" y="4320148"/>
            <a:ext cx="5547990" cy="4460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40664" lvl="1" indent="-283464">
              <a:spcBef>
                <a:spcPts val="600"/>
              </a:spcBef>
              <a:buClr>
                <a:srgbClr val="007FA3"/>
              </a:buClr>
              <a:buSzPts val="1800"/>
              <a:buFont typeface="Arial"/>
              <a:buChar char="–"/>
            </a:pPr>
            <a:r>
              <a:rPr lang="en-US" sz="2000" dirty="0" smtClean="0">
                <a:latin typeface="+mn-lt"/>
              </a:rPr>
              <a:t>Total amount of mixture =</a:t>
            </a:r>
            <a:r>
              <a:rPr lang="en-US" sz="2000" i="1" dirty="0" smtClean="0">
                <a:latin typeface="+mn-lt"/>
              </a:rPr>
              <a:t> x</a:t>
            </a:r>
            <a:r>
              <a:rPr lang="en-US" sz="2000" dirty="0" smtClean="0">
                <a:latin typeface="+mn-lt"/>
              </a:rPr>
              <a:t> + </a:t>
            </a:r>
            <a:r>
              <a:rPr lang="en-US" sz="2000" i="1" dirty="0" smtClean="0">
                <a:latin typeface="+mn-lt"/>
              </a:rPr>
              <a:t>y</a:t>
            </a:r>
            <a:endParaRPr lang="en-US" sz="2000" dirty="0">
              <a:latin typeface="+mn-lt"/>
            </a:endParaRPr>
          </a:p>
        </p:txBody>
      </p:sp>
      <p:sp>
        <p:nvSpPr>
          <p:cNvPr id="7" name="Text Placeholder 5"/>
          <p:cNvSpPr txBox="1">
            <a:spLocks/>
          </p:cNvSpPr>
          <p:nvPr/>
        </p:nvSpPr>
        <p:spPr>
          <a:xfrm>
            <a:off x="911127" y="4879311"/>
            <a:ext cx="3906294" cy="4553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40664" lvl="1" indent="-283464">
              <a:spcBef>
                <a:spcPts val="600"/>
              </a:spcBef>
              <a:buClr>
                <a:srgbClr val="007FA3"/>
              </a:buClr>
              <a:buSzPts val="2000"/>
              <a:buFont typeface="Arial"/>
              <a:buChar char="–"/>
            </a:pPr>
            <a:r>
              <a:rPr lang="en-US" sz="2000" dirty="0" smtClean="0">
                <a:latin typeface="+mn-lt"/>
              </a:rPr>
              <a:t>Fraction of nitrogen in mix =</a:t>
            </a:r>
            <a:endParaRPr lang="en-US" sz="2000" dirty="0">
              <a:solidFill>
                <a:schemeClr val="dk1"/>
              </a:solidFill>
              <a:latin typeface="+mn-lt"/>
            </a:endParaRPr>
          </a:p>
        </p:txBody>
      </p:sp>
      <p:graphicFrame>
        <p:nvGraphicFramePr>
          <p:cNvPr id="14" name="Object 13" descr="Start fraction left parenthesis 0.20 x + 0.33 y right parenthesis over left parenthesis x + y right parenthesis end fraction"/>
          <p:cNvGraphicFramePr>
            <a:graphicFrameLocks noChangeAspect="1"/>
          </p:cNvGraphicFramePr>
          <p:nvPr>
            <p:extLst>
              <p:ext uri="{D42A27DB-BD31-4B8C-83A1-F6EECF244321}">
                <p14:modId xmlns:p14="http://schemas.microsoft.com/office/powerpoint/2010/main" val="1586369476"/>
              </p:ext>
            </p:extLst>
          </p:nvPr>
        </p:nvGraphicFramePr>
        <p:xfrm>
          <a:off x="5044984" y="4874151"/>
          <a:ext cx="1637355" cy="692727"/>
        </p:xfrm>
        <a:graphic>
          <a:graphicData uri="http://schemas.openxmlformats.org/presentationml/2006/ole">
            <mc:AlternateContent xmlns:mc="http://schemas.openxmlformats.org/markup-compatibility/2006">
              <mc:Choice xmlns:v="urn:schemas-microsoft-com:vml" Requires="v">
                <p:oleObj spid="_x0000_s79467" name="Equation" r:id="rId5" imgW="1981080" imgH="838080" progId="Equation.DSMT4">
                  <p:embed/>
                </p:oleObj>
              </mc:Choice>
              <mc:Fallback>
                <p:oleObj name="Equation" r:id="rId5" imgW="1981080" imgH="838080" progId="Equation.DSMT4">
                  <p:embed/>
                  <p:pic>
                    <p:nvPicPr>
                      <p:cNvPr id="0" name=""/>
                      <p:cNvPicPr/>
                      <p:nvPr/>
                    </p:nvPicPr>
                    <p:blipFill>
                      <a:blip r:embed="rId6"/>
                      <a:stretch>
                        <a:fillRect/>
                      </a:stretch>
                    </p:blipFill>
                    <p:spPr>
                      <a:xfrm>
                        <a:off x="5044984" y="4874151"/>
                        <a:ext cx="1637355" cy="692727"/>
                      </a:xfrm>
                      <a:prstGeom prst="rect">
                        <a:avLst/>
                      </a:prstGeom>
                    </p:spPr>
                  </p:pic>
                </p:oleObj>
              </mc:Fallback>
            </mc:AlternateContent>
          </a:graphicData>
        </a:graphic>
      </p:graphicFrame>
      <p:graphicFrame>
        <p:nvGraphicFramePr>
          <p:cNvPr id="15" name="Object 14" descr="Constraint: Start fraction left parenthesis 0.20 x + 0.33 y right parenthesis over left parenthesis x + y right parenthesis end fraction. = 0.30 or , negative 0.1 x + 0.03 y= 0."/>
          <p:cNvGraphicFramePr>
            <a:graphicFrameLocks noChangeAspect="1"/>
          </p:cNvGraphicFramePr>
          <p:nvPr>
            <p:extLst>
              <p:ext uri="{D42A27DB-BD31-4B8C-83A1-F6EECF244321}">
                <p14:modId xmlns:p14="http://schemas.microsoft.com/office/powerpoint/2010/main" val="3980084071"/>
              </p:ext>
            </p:extLst>
          </p:nvPr>
        </p:nvGraphicFramePr>
        <p:xfrm>
          <a:off x="1982447" y="5692311"/>
          <a:ext cx="4640735" cy="607199"/>
        </p:xfrm>
        <a:graphic>
          <a:graphicData uri="http://schemas.openxmlformats.org/presentationml/2006/ole">
            <mc:AlternateContent xmlns:mc="http://schemas.openxmlformats.org/markup-compatibility/2006">
              <mc:Choice xmlns:v="urn:schemas-microsoft-com:vml" Requires="v">
                <p:oleObj spid="_x0000_s79468" name="Equation" r:id="rId7" imgW="6794280" imgH="888840" progId="Equation.DSMT4">
                  <p:embed/>
                </p:oleObj>
              </mc:Choice>
              <mc:Fallback>
                <p:oleObj name="Equation" r:id="rId7" imgW="6794280" imgH="888840" progId="Equation.DSMT4">
                  <p:embed/>
                  <p:pic>
                    <p:nvPicPr>
                      <p:cNvPr id="0" name=""/>
                      <p:cNvPicPr/>
                      <p:nvPr/>
                    </p:nvPicPr>
                    <p:blipFill>
                      <a:blip r:embed="rId8"/>
                      <a:stretch>
                        <a:fillRect/>
                      </a:stretch>
                    </p:blipFill>
                    <p:spPr>
                      <a:xfrm>
                        <a:off x="1982447" y="5692311"/>
                        <a:ext cx="4640735" cy="607199"/>
                      </a:xfrm>
                      <a:prstGeom prst="rect">
                        <a:avLst/>
                      </a:prstGeom>
                    </p:spPr>
                  </p:pic>
                </p:oleObj>
              </mc:Fallback>
            </mc:AlternateContent>
          </a:graphicData>
        </a:graphic>
      </p:graphicFrame>
    </p:spTree>
    <p:extLst>
      <p:ext uri="{BB962C8B-B14F-4D97-AF65-F5344CB8AC3E}">
        <p14:creationId xmlns:p14="http://schemas.microsoft.com/office/powerpoint/2010/main" val="716678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13.4: Modeling Constraints </a:t>
            </a:r>
            <a:r>
              <a:rPr lang="en-US" sz="2000" b="0" dirty="0" smtClean="0">
                <a:latin typeface="+mj-lt"/>
              </a:rPr>
              <a:t>(5 </a:t>
            </a:r>
            <a:r>
              <a:rPr lang="en-US" sz="2000" b="0" dirty="0">
                <a:latin typeface="+mj-lt"/>
              </a:rPr>
              <a:t>of 5)</a:t>
            </a:r>
            <a:endParaRPr lang="en-US" dirty="0">
              <a:latin typeface="+mj-lt"/>
            </a:endParaRPr>
          </a:p>
        </p:txBody>
      </p:sp>
      <p:sp>
        <p:nvSpPr>
          <p:cNvPr id="3" name="Content Placeholder 2"/>
          <p:cNvSpPr>
            <a:spLocks noGrp="1"/>
          </p:cNvSpPr>
          <p:nvPr>
            <p:ph type="body" idx="1"/>
          </p:nvPr>
        </p:nvSpPr>
        <p:spPr>
          <a:xfrm>
            <a:off x="457199" y="1600200"/>
            <a:ext cx="8390709" cy="4525963"/>
          </a:xfrm>
        </p:spPr>
        <p:txBody>
          <a:bodyPr wrap="square" anchor="t" anchorCtr="0"/>
          <a:lstStyle/>
          <a:p>
            <a:pPr marL="256032" indent="-256032">
              <a:buSzPct val="100000"/>
            </a:pPr>
            <a:r>
              <a:rPr lang="en-US" sz="2400" dirty="0">
                <a:latin typeface="+mn-lt"/>
              </a:rPr>
              <a:t>Balance constraint: Available inventory and </a:t>
            </a:r>
            <a:r>
              <a:rPr lang="en-US" sz="2400" dirty="0" smtClean="0">
                <a:latin typeface="+mn-lt"/>
              </a:rPr>
              <a:t>production in </a:t>
            </a:r>
            <a:r>
              <a:rPr lang="en-US" sz="2400" dirty="0">
                <a:latin typeface="+mn-lt"/>
              </a:rPr>
              <a:t>June must satisfy the demand of 150 units or be </a:t>
            </a:r>
            <a:r>
              <a:rPr lang="en-US" sz="2400" dirty="0" smtClean="0">
                <a:latin typeface="+mn-lt"/>
              </a:rPr>
              <a:t>held over </a:t>
            </a:r>
            <a:r>
              <a:rPr lang="en-US" sz="2400" dirty="0">
                <a:latin typeface="+mn-lt"/>
              </a:rPr>
              <a:t>to July</a:t>
            </a:r>
            <a:r>
              <a:rPr lang="en-US" sz="2400" dirty="0" smtClean="0">
                <a:latin typeface="+mn-lt"/>
              </a:rPr>
              <a:t>.</a:t>
            </a:r>
          </a:p>
          <a:p>
            <a:pPr marL="740664" lvl="1" indent="-283464">
              <a:buSzPct val="100000"/>
            </a:pPr>
            <a:r>
              <a:rPr lang="en-US" sz="2400" dirty="0">
                <a:latin typeface="+mn-lt"/>
              </a:rPr>
              <a:t>Inventory and production in current month = </a:t>
            </a:r>
            <a:r>
              <a:rPr lang="en-US" sz="2400" dirty="0" smtClean="0">
                <a:latin typeface="+mn-lt"/>
              </a:rPr>
              <a:t>demand and </a:t>
            </a:r>
            <a:r>
              <a:rPr lang="en-US" sz="2400" dirty="0">
                <a:latin typeface="+mn-lt"/>
              </a:rPr>
              <a:t>inventory held over to the next </a:t>
            </a:r>
            <a:r>
              <a:rPr lang="en-US" sz="2400" dirty="0" smtClean="0">
                <a:latin typeface="+mn-lt"/>
              </a:rPr>
              <a:t>month</a:t>
            </a:r>
          </a:p>
          <a:p>
            <a:pPr marL="740664" lvl="1" indent="-283464">
              <a:buSzPct val="100000"/>
            </a:pPr>
            <a:r>
              <a:rPr lang="en-US" sz="2400" dirty="0">
                <a:latin typeface="+mn-lt"/>
              </a:rPr>
              <a:t>Define </a:t>
            </a:r>
            <a:r>
              <a:rPr lang="en-US" sz="2400" dirty="0" err="1">
                <a:latin typeface="+mn-lt"/>
              </a:rPr>
              <a:t>I_June</a:t>
            </a:r>
            <a:r>
              <a:rPr lang="en-US" sz="2400" dirty="0">
                <a:latin typeface="+mn-lt"/>
              </a:rPr>
              <a:t> = inventory available in June, </a:t>
            </a:r>
            <a:r>
              <a:rPr lang="en-US" sz="2400" dirty="0" err="1">
                <a:latin typeface="+mn-lt"/>
              </a:rPr>
              <a:t>I_July</a:t>
            </a:r>
            <a:r>
              <a:rPr lang="en-US" sz="2400" dirty="0">
                <a:latin typeface="+mn-lt"/>
              </a:rPr>
              <a:t> = </a:t>
            </a:r>
            <a:r>
              <a:rPr lang="en-US" sz="2400" dirty="0" smtClean="0">
                <a:latin typeface="+mn-lt"/>
              </a:rPr>
              <a:t>inventory held </a:t>
            </a:r>
            <a:r>
              <a:rPr lang="en-US" sz="2400" dirty="0">
                <a:latin typeface="+mn-lt"/>
              </a:rPr>
              <a:t>over to July, and </a:t>
            </a:r>
            <a:r>
              <a:rPr lang="en-US" sz="2400" dirty="0" err="1">
                <a:latin typeface="+mn-lt"/>
              </a:rPr>
              <a:t>P_June</a:t>
            </a:r>
            <a:r>
              <a:rPr lang="en-US" sz="2400" dirty="0">
                <a:latin typeface="+mn-lt"/>
              </a:rPr>
              <a:t> = production in June</a:t>
            </a:r>
            <a:r>
              <a:rPr lang="en-US" sz="2400" dirty="0" smtClean="0">
                <a:latin typeface="+mn-lt"/>
              </a:rPr>
              <a:t>. </a:t>
            </a:r>
          </a:p>
          <a:p>
            <a:pPr marL="740664" lvl="1" indent="-283464">
              <a:buSzPct val="100000"/>
            </a:pPr>
            <a:r>
              <a:rPr lang="en-US" sz="2400" dirty="0" smtClean="0">
                <a:latin typeface="+mn-lt"/>
              </a:rPr>
              <a:t>Then </a:t>
            </a:r>
            <a:r>
              <a:rPr lang="en-US" sz="2400" dirty="0">
                <a:latin typeface="+mn-lt"/>
              </a:rPr>
              <a:t>the constraint is </a:t>
            </a:r>
            <a:r>
              <a:rPr lang="en-US" sz="2400" dirty="0" err="1">
                <a:latin typeface="+mn-lt"/>
              </a:rPr>
              <a:t>I_June</a:t>
            </a:r>
            <a:r>
              <a:rPr lang="en-US" sz="2400" dirty="0">
                <a:latin typeface="+mn-lt"/>
              </a:rPr>
              <a:t> + </a:t>
            </a:r>
            <a:r>
              <a:rPr lang="en-US" sz="2400" dirty="0" err="1">
                <a:latin typeface="+mn-lt"/>
              </a:rPr>
              <a:t>P_June</a:t>
            </a:r>
            <a:r>
              <a:rPr lang="en-US" sz="2400" dirty="0">
                <a:latin typeface="+mn-lt"/>
              </a:rPr>
              <a:t> = 150 + </a:t>
            </a:r>
            <a:r>
              <a:rPr lang="en-US" sz="2400" dirty="0" err="1">
                <a:latin typeface="+mn-lt"/>
              </a:rPr>
              <a:t>I_July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131643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Title"/>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Implementing Linear Optimization Models on Spreadsheets</a:t>
            </a:r>
            <a:endParaRPr sz="3600" b="1" i="0" u="none" strike="noStrike" cap="none" dirty="0">
              <a:solidFill>
                <a:srgbClr val="007FA3"/>
              </a:solidFill>
              <a:latin typeface="+mj-lt"/>
              <a:ea typeface="Arial"/>
              <a:cs typeface="Arial"/>
              <a:sym typeface="Arial"/>
            </a:endParaRPr>
          </a:p>
        </p:txBody>
      </p:sp>
      <p:sp>
        <p:nvSpPr>
          <p:cNvPr id="376" name="Content Placeholder 2"/>
          <p:cNvSpPr txBox="1">
            <a:spLocks noGrp="1"/>
          </p:cNvSpPr>
          <p:nvPr>
            <p:ph type="body" idx="1"/>
          </p:nvPr>
        </p:nvSpPr>
        <p:spPr>
          <a:xfrm>
            <a:off x="457200" y="1600200"/>
            <a:ext cx="8229600" cy="459028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Put the objective function coefficients, constraint coefficients, and right-hand values in a logical format in the spreadsheet.</a:t>
            </a:r>
            <a:endParaRPr sz="2000" dirty="0">
              <a:latin typeface="+mn-lt"/>
            </a:endParaRPr>
          </a:p>
          <a:p>
            <a:pPr marL="741553" marR="0" lvl="1" indent="-284353" algn="l" rtl="0">
              <a:spcBef>
                <a:spcPts val="600"/>
              </a:spcBef>
              <a:spcAft>
                <a:spcPts val="0"/>
              </a:spcAft>
              <a:buClr>
                <a:srgbClr val="007FA3"/>
              </a:buClr>
              <a:buSzPts val="1800"/>
              <a:buFont typeface="Arial"/>
              <a:buChar char="–"/>
            </a:pPr>
            <a:r>
              <a:rPr lang="en-US" sz="2000" b="0" i="0" u="none" strike="noStrike" cap="none" dirty="0">
                <a:solidFill>
                  <a:srgbClr val="000000"/>
                </a:solidFill>
                <a:latin typeface="+mn-lt"/>
                <a:sym typeface="Arial"/>
              </a:rPr>
              <a:t>For example, you might assign the decision variables to columns and the constraints to </a:t>
            </a:r>
            <a:r>
              <a:rPr lang="en-US" sz="2000" b="0" i="0" u="none" strike="noStrike" cap="none" dirty="0" smtClean="0">
                <a:solidFill>
                  <a:srgbClr val="000000"/>
                </a:solidFill>
                <a:latin typeface="+mn-lt"/>
                <a:sym typeface="Arial"/>
              </a:rPr>
              <a:t>rows.</a:t>
            </a:r>
            <a:endParaRPr sz="2000" dirty="0">
              <a:latin typeface="+mn-lt"/>
            </a:endParaRPr>
          </a:p>
          <a:p>
            <a:pPr marL="255650" marR="0" lvl="0" indent="-255650"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Define a set of cells (either rows or columns) for the values of the decision variables.</a:t>
            </a:r>
            <a:endParaRPr sz="2000" dirty="0">
              <a:latin typeface="+mn-lt"/>
            </a:endParaRPr>
          </a:p>
          <a:p>
            <a:pPr marL="741553" marR="0" lvl="1" indent="-284353" algn="l" rtl="0">
              <a:spcBef>
                <a:spcPts val="600"/>
              </a:spcBef>
              <a:spcAft>
                <a:spcPts val="0"/>
              </a:spcAft>
              <a:buClr>
                <a:srgbClr val="007FA3"/>
              </a:buClr>
              <a:buSzPts val="1800"/>
              <a:buFont typeface="Arial"/>
              <a:buChar char="–"/>
            </a:pPr>
            <a:r>
              <a:rPr lang="en-US" sz="2000" b="0" i="0" u="none" strike="noStrike" cap="none" dirty="0">
                <a:solidFill>
                  <a:srgbClr val="000000"/>
                </a:solidFill>
                <a:latin typeface="+mn-lt"/>
                <a:sym typeface="Arial"/>
              </a:rPr>
              <a:t>The names of the decision variables should be listed directly above the decision variable cells.</a:t>
            </a:r>
            <a:endParaRPr sz="2000" dirty="0">
              <a:latin typeface="+mn-lt"/>
            </a:endParaRPr>
          </a:p>
          <a:p>
            <a:pPr marL="741553" marR="0" lvl="1" indent="-284353" algn="l" rtl="0">
              <a:spcBef>
                <a:spcPts val="600"/>
              </a:spcBef>
              <a:spcAft>
                <a:spcPts val="0"/>
              </a:spcAft>
              <a:buClr>
                <a:srgbClr val="007FA3"/>
              </a:buClr>
              <a:buSzPts val="1800"/>
              <a:buFont typeface="Arial"/>
              <a:buChar char="–"/>
            </a:pPr>
            <a:r>
              <a:rPr lang="en-US" sz="2000" b="0" i="0" u="none" strike="noStrike" cap="none" dirty="0">
                <a:solidFill>
                  <a:srgbClr val="000000"/>
                </a:solidFill>
                <a:latin typeface="+mn-lt"/>
                <a:sym typeface="Arial"/>
              </a:rPr>
              <a:t>Use shading or other formatting to distinguish these cells.</a:t>
            </a:r>
            <a:endParaRPr sz="2000" dirty="0">
              <a:latin typeface="+mn-lt"/>
            </a:endParaRPr>
          </a:p>
          <a:p>
            <a:pPr marL="255650" marR="0" lvl="0" indent="-255650"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Define separate cells for the objective function and each constraint function (the left-hand side of a constraint).</a:t>
            </a:r>
            <a:endParaRPr sz="2000" dirty="0">
              <a:latin typeface="+mn-lt"/>
            </a:endParaRPr>
          </a:p>
          <a:p>
            <a:pPr marL="741553" marR="0" lvl="1" indent="-284353" algn="l" rtl="0">
              <a:spcBef>
                <a:spcPts val="600"/>
              </a:spcBef>
              <a:spcAft>
                <a:spcPts val="0"/>
              </a:spcAft>
              <a:buClr>
                <a:srgbClr val="007FA3"/>
              </a:buClr>
              <a:buSzPts val="1800"/>
              <a:buFont typeface="Arial"/>
              <a:buChar char="–"/>
            </a:pPr>
            <a:r>
              <a:rPr lang="en-US" sz="2000" b="0" i="0" u="none" strike="noStrike" cap="none" dirty="0">
                <a:solidFill>
                  <a:srgbClr val="000000"/>
                </a:solidFill>
                <a:latin typeface="+mn-lt"/>
                <a:sym typeface="Arial"/>
              </a:rPr>
              <a:t>Use descriptive labels directly above these cells.</a:t>
            </a:r>
            <a:endParaRPr sz="2000" dirty="0">
              <a:latin typeface="+mn-l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13.5: A Spreadsheet Model for Sklenka Skis</a:t>
            </a:r>
            <a:endParaRPr sz="3600" b="1" i="0" u="none" strike="noStrike" cap="none" dirty="0">
              <a:solidFill>
                <a:srgbClr val="007FA3"/>
              </a:solidFill>
              <a:latin typeface="+mj-lt"/>
              <a:ea typeface="Arial"/>
              <a:cs typeface="Arial"/>
              <a:sym typeface="Arial"/>
            </a:endParaRPr>
          </a:p>
        </p:txBody>
      </p:sp>
      <p:pic>
        <p:nvPicPr>
          <p:cNvPr id="382" name="Picture 2" descr="An initial spreadsheet that is used to implement the Sklenka Skis Model and a spreadsheet with the corresponding formulae entered in each of the cells. Both the Excel sheets pertain to Sklenka Skis. The data from the Excel sheet is presented in the table below. The table has 3 rows and 4 columns. The table spans across the columns, A, B, C, and D, and the rows, 6, 7, and 9.  The columns have the following headings from left to right. Department, Jordanelle, Deercrest, and Limitation, in hours. The row entries are as follows. Row 1. Department, fabrication. Jordanelle, 3.5. Deercrest, 4. Limitation, in hours, 84. Row 2. Department, finishing. Jordanelle, 1. Deercrest, 1.5. Limitation, in hours, 21. Row 3. Department, profit per unit. Jordanelle, $50.00. Deercrest, $65.00. Limitation, in hours, blank. This data occupies the columns, A, B, C, and D, and the rows, 5, 6, 7, and 9. The next portion of the Excel is labeled, model. The data from this part is presented in the table below. A table has 3 rows and 4 columns. The columns have the following headings from left to right. Blank, Jordanelle, Deercrest, and Blank. The row entries are as follows. Row 1. Blank, quantity produced. Jordanelle, 0. Deercrest, 0. Blank, hours used. Row 2. Blank, fabrication. Jordanelle, 0. Deercrest, 0. Blank, 0. Row 3. Blank, finishing. Jordanelle, 0. Deercrest, 0. Blank, 0. The quantities produced by Jordanelle and Deercrest are highlighted. The market mixture for excess deercrest is 0. The profit contribution of Jordanelle and Deercrest and the total profit are to be computed. The quantities produced by Jordanelle and Deercrest are labeled, decision variables. The total profit is labeled, objective function. The hours used for fabrication and finishing and the market mixture for excess Deercrest are labeled, constraint functions. In the second Excel sheet, the first part contains the same data of fabrication and furnishing of Jordanelle and Deercrest with the given time limits. The second part labeled, model, contains formulae to compute the profit. The data from the heading model is presented in the table below. The table has 3 rows and 4 columns. The table spans across the columns, A, B, C, and D, and the rows, 14, 15, and 16.  The columns have the following headings from left to right. Blank, Jordanelle, Deercrest, and Hours used. The row entries are as follows. Row 1. Blank, quantity produced. Jordanelle, 0. Deercrest, 0. Hours used, blank. Row 2. Blank, fabrication. Jordanelle, = B 6 star $ B $ 14. Deercrest, = C 6 star $ C $ 14. Hours used, = B 15 + C 15. Row 3. Blank, finishing. Jordanelle, = B 7 star $ B $ 14. Deercrest, = C 7 star $ C $ 14. Hours used, = B 16 + C 16. The formula for market mixture of excess Deercrest is as follows. = C 14 minus 2 star B 14. The formula to compute profit contribution of Jordanelle is = B 9 star $ B $ 14. The formula to compute profit contribution of Deercrest is = C 9 star $ C $ 14. The formula to compute total profit is as follows. = B 22 + C 22. The profit contribution of Jordanelle is in B 22. The profit contribution of Deercrest is in C 22. The total profit contribution is in D 22."/>
          <p:cNvPicPr preferRelativeResize="0"/>
          <p:nvPr/>
        </p:nvPicPr>
        <p:blipFill rotWithShape="1">
          <a:blip r:embed="rId3">
            <a:alphaModFix/>
          </a:blip>
          <a:srcRect/>
          <a:stretch/>
        </p:blipFill>
        <p:spPr>
          <a:xfrm>
            <a:off x="472946" y="1604404"/>
            <a:ext cx="8331106" cy="4380703"/>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Correspondence Between the Model and the Spreadsheet</a:t>
            </a:r>
          </a:p>
        </p:txBody>
      </p:sp>
      <p:sp>
        <p:nvSpPr>
          <p:cNvPr id="3" name="Text Placeholder 2"/>
          <p:cNvSpPr>
            <a:spLocks noGrp="1"/>
          </p:cNvSpPr>
          <p:nvPr>
            <p:ph type="body" idx="1"/>
          </p:nvPr>
        </p:nvSpPr>
        <p:spPr>
          <a:xfrm>
            <a:off x="457200" y="1587832"/>
            <a:ext cx="4032504" cy="558334"/>
          </a:xfrm>
        </p:spPr>
        <p:txBody>
          <a:bodyPr anchor="b"/>
          <a:lstStyle/>
          <a:p>
            <a:pPr marL="50800" indent="0">
              <a:buNone/>
            </a:pPr>
            <a:r>
              <a:rPr lang="en-US" sz="2000" dirty="0">
                <a:latin typeface="+mn-lt"/>
              </a:rPr>
              <a:t>Maximize 50 </a:t>
            </a:r>
            <a:r>
              <a:rPr lang="en-US" sz="2000" dirty="0" err="1">
                <a:latin typeface="+mn-lt"/>
              </a:rPr>
              <a:t>Jordanelle</a:t>
            </a:r>
            <a:r>
              <a:rPr lang="en-US" sz="2000" dirty="0">
                <a:latin typeface="+mn-lt"/>
              </a:rPr>
              <a:t> + 65 </a:t>
            </a:r>
            <a:r>
              <a:rPr lang="en-US" sz="2000" dirty="0" err="1" smtClean="0">
                <a:latin typeface="+mn-lt"/>
              </a:rPr>
              <a:t>Deercrest</a:t>
            </a:r>
            <a:endParaRPr lang="en-US" sz="2000" dirty="0">
              <a:latin typeface="+mn-lt"/>
            </a:endParaRPr>
          </a:p>
        </p:txBody>
      </p:sp>
      <p:graphicFrame>
        <p:nvGraphicFramePr>
          <p:cNvPr id="6" name="Object 5" descr="3.5 Jordanelle + 4 Deercrest is less than or equal to 84, 1 Jordanelle + 1.5 Deercrest is less than or equal to 21, Deercrest minus 2 Jordanelle + is greater than or equal to 0, Deercrest is greater than or 0, Jordanelle is greater than or equal to 0."/>
          <p:cNvGraphicFramePr>
            <a:graphicFrameLocks noChangeAspect="1"/>
          </p:cNvGraphicFramePr>
          <p:nvPr>
            <p:extLst>
              <p:ext uri="{D42A27DB-BD31-4B8C-83A1-F6EECF244321}">
                <p14:modId xmlns:p14="http://schemas.microsoft.com/office/powerpoint/2010/main" val="2433257723"/>
              </p:ext>
            </p:extLst>
          </p:nvPr>
        </p:nvGraphicFramePr>
        <p:xfrm>
          <a:off x="457200" y="2296256"/>
          <a:ext cx="3205307" cy="1593273"/>
        </p:xfrm>
        <a:graphic>
          <a:graphicData uri="http://schemas.openxmlformats.org/presentationml/2006/ole">
            <mc:AlternateContent xmlns:mc="http://schemas.openxmlformats.org/markup-compatibility/2006">
              <mc:Choice xmlns:v="urn:schemas-microsoft-com:vml" Requires="v">
                <p:oleObj spid="_x0000_s80415" name="Equation" r:id="rId3" imgW="4267080" imgH="2120760" progId="Equation.DSMT4">
                  <p:embed/>
                </p:oleObj>
              </mc:Choice>
              <mc:Fallback>
                <p:oleObj name="Equation" r:id="rId3" imgW="4267080" imgH="2120760" progId="Equation.DSMT4">
                  <p:embed/>
                  <p:pic>
                    <p:nvPicPr>
                      <p:cNvPr id="0" name=""/>
                      <p:cNvPicPr/>
                      <p:nvPr/>
                    </p:nvPicPr>
                    <p:blipFill>
                      <a:blip r:embed="rId4"/>
                      <a:stretch>
                        <a:fillRect/>
                      </a:stretch>
                    </p:blipFill>
                    <p:spPr>
                      <a:xfrm>
                        <a:off x="457200" y="2296256"/>
                        <a:ext cx="3205307" cy="1593273"/>
                      </a:xfrm>
                      <a:prstGeom prst="rect">
                        <a:avLst/>
                      </a:prstGeom>
                    </p:spPr>
                  </p:pic>
                </p:oleObj>
              </mc:Fallback>
            </mc:AlternateContent>
          </a:graphicData>
        </a:graphic>
      </p:graphicFrame>
      <p:pic>
        <p:nvPicPr>
          <p:cNvPr id="4" name="Picture 3" descr="A spreadsheet is used to implement the Sklenka Skis Model. The data from the Excel sheet is presented in the table below. The table has 3 rows and 4 columns. The columns have the following headings from left to right. Department, Jordanelle, Deercrest, and Limitation, in hours. The row entries are as follows. Row 1. Department, fabrication. Jordanelle, 3.5. Deercrest, 4. Limitation, in hours, 84. Row 2. Department, finishing. Jordanelle, 1. Deercrest, 1.5. Limitation, in hours, 21. Row 3. Department, profit per unit. Jordanelle, $50.00. Deercrest, $65.00. Limitation, in hours, blank. This data occupies the columns, A, B, C, and D, and the rows, 5, 6, 7, and 9. The next portion of the Excel is labeled, model. The data from this part is presented in the table below. A table has 3 rows and 4 columns. The columns have the following headings from left to right. Blank, Jordanelle, Deercrest, and Blank. The row entries are as follows. Row 1. Blank, quantity produced. Jordanelle, 0. Deercrest, 0. Blank, hours used. Row 2. Blank, fabrication. Jordanelle, 0. Deercrest, 0. Blank, 0. Row 3. Blank, finishing. Jordanelle, 0. Deercrest, 0. Blank, 0. The quantities produced by Jordanelle and Deercrest are highlighted. The market mixture for excess Deercrest is 0. The profit contribution of Jordanelle and Deercrest and the total profit are to be computed."/>
          <p:cNvPicPr preferRelativeResize="0"/>
          <p:nvPr/>
        </p:nvPicPr>
        <p:blipFill rotWithShape="1">
          <a:blip r:embed="rId5">
            <a:alphaModFix/>
          </a:blip>
          <a:srcRect/>
          <a:stretch/>
        </p:blipFill>
        <p:spPr>
          <a:xfrm>
            <a:off x="1220027" y="3970046"/>
            <a:ext cx="2442480" cy="2193010"/>
          </a:xfrm>
          <a:prstGeom prst="rect">
            <a:avLst/>
          </a:prstGeom>
          <a:noFill/>
          <a:ln>
            <a:noFill/>
          </a:ln>
        </p:spPr>
      </p:pic>
      <p:graphicFrame>
        <p:nvGraphicFramePr>
          <p:cNvPr id="7" name="Object 6" descr="Maximize D 22 = B 9 star B 14 + C 9 star C 14, D 15 = B 6 star B 14 + C 6 star C 14 is less than or equal to D 6, D 16 = B 7 star B 14 + C 7 star C 14 is less than or equal to D 7, D 19 = C 14 minus 2 star B 14 is greater than or equal to 0, B 14 is greater than or equal to 0, C 14 is greater than or equal to 0."/>
          <p:cNvGraphicFramePr>
            <a:graphicFrameLocks noChangeAspect="1"/>
          </p:cNvGraphicFramePr>
          <p:nvPr>
            <p:extLst>
              <p:ext uri="{D42A27DB-BD31-4B8C-83A1-F6EECF244321}">
                <p14:modId xmlns:p14="http://schemas.microsoft.com/office/powerpoint/2010/main" val="3820361413"/>
              </p:ext>
            </p:extLst>
          </p:nvPr>
        </p:nvGraphicFramePr>
        <p:xfrm>
          <a:off x="4814887" y="1558015"/>
          <a:ext cx="3871913" cy="1752600"/>
        </p:xfrm>
        <a:graphic>
          <a:graphicData uri="http://schemas.openxmlformats.org/presentationml/2006/ole">
            <mc:AlternateContent xmlns:mc="http://schemas.openxmlformats.org/markup-compatibility/2006">
              <mc:Choice xmlns:v="urn:schemas-microsoft-com:vml" Requires="v">
                <p:oleObj spid="_x0000_s80416" name="Equation" r:id="rId6" imgW="4686120" imgH="2120760" progId="Equation.DSMT4">
                  <p:embed/>
                </p:oleObj>
              </mc:Choice>
              <mc:Fallback>
                <p:oleObj name="Equation" r:id="rId6" imgW="4686120" imgH="2120760" progId="Equation.DSMT4">
                  <p:embed/>
                  <p:pic>
                    <p:nvPicPr>
                      <p:cNvPr id="6" name="Object 5"/>
                      <p:cNvPicPr/>
                      <p:nvPr/>
                    </p:nvPicPr>
                    <p:blipFill>
                      <a:blip r:embed="rId7"/>
                      <a:stretch>
                        <a:fillRect/>
                      </a:stretch>
                    </p:blipFill>
                    <p:spPr>
                      <a:xfrm>
                        <a:off x="4814887" y="1558015"/>
                        <a:ext cx="3871913" cy="1752600"/>
                      </a:xfrm>
                      <a:prstGeom prst="rect">
                        <a:avLst/>
                      </a:prstGeom>
                    </p:spPr>
                  </p:pic>
                </p:oleObj>
              </mc:Fallback>
            </mc:AlternateContent>
          </a:graphicData>
        </a:graphic>
      </p:graphicFrame>
      <p:pic>
        <p:nvPicPr>
          <p:cNvPr id="5" name="Picture 4" descr="A spreadsheet is used to implement the Sklenka Skis Model. The data from the Excel sheet is presented in the table below. The table has 3 rows and 4 columns. The table spans across the columns, A, B, C, and D, and the rows, 6, 7, and 9. The columns have the following headings from left to right. Department, Jordanelle, Deercrest, and Limitation, in hours. The row entries are as follows. Row 1. Department, fabrication. Jordanelle, 3.5. Deercrest, 4. Limitation, in hours, 84. Row 2. Department, finishing. Jordanelle, 1. Deercrest, 1.5. Limitation, in hours, 21. Row 3. Department, profit per unit. Jordanelle, $50.00. Deercrest, $65.00. Limitation, in hours, blank. This data occupies the columns, A, B, C, and D, and the rows, 5, 6, 7, and 9. The second part labeled, model, contains formulae to compute the individual profits and the total profit. The data from this part is presented in the table below. The table has 3 rows and 4 columns. The table spans across the columns, A, B, C, and D, and the rows, 14, 15, and 16.  The columns have the following headings from left to right. Blank, Jordanelle, Deercrest, and Hours used. The row entries are as follows. Row 1. Blank, quantity produced. Jordanelle, 0. Deercrest, 0. Hours used, blank. Row 2. Blank, fabrication. Jordanelle, = B 6 star $ B $ 14. Deercrest, = C 6 star $ C $ 14. Hours used, = B 15 + C 15. Row 3. Blank, finishing. Jordanelle, = B 7 star $ B $ 14. Deercrest, = C 7 star $ C $ 14. Hours used, = B 16 + C 16. The formula for market mixture of excess Deercrest is as follows. = C 14 minus 2 star B 14. The formula to compute profit contribution of Jordanelle is = B 9 star $ B $ 14. The formula to compute profit contribution of deercrest is = C 9 star $ C $ 14. The formula to compute total profit is as follows. = B 22 + C 22. The profit contribution of Jordanelle is in B 22. The profit contribution of Deercrest is in C 22. The total profit contribution is in D 22."/>
          <p:cNvPicPr preferRelativeResize="0"/>
          <p:nvPr/>
        </p:nvPicPr>
        <p:blipFill rotWithShape="1">
          <a:blip r:embed="rId8">
            <a:alphaModFix/>
          </a:blip>
          <a:srcRect/>
          <a:stretch/>
        </p:blipFill>
        <p:spPr>
          <a:xfrm>
            <a:off x="5429760" y="3970046"/>
            <a:ext cx="2370071" cy="2193010"/>
          </a:xfrm>
          <a:prstGeom prst="rect">
            <a:avLst/>
          </a:prstGeom>
          <a:noFill/>
          <a:ln>
            <a:noFill/>
          </a:ln>
        </p:spPr>
      </p:pic>
    </p:spTree>
    <p:extLst>
      <p:ext uri="{BB962C8B-B14F-4D97-AF65-F5344CB8AC3E}">
        <p14:creationId xmlns:p14="http://schemas.microsoft.com/office/powerpoint/2010/main" val="415121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Using the SUMPRODUCT Function</a:t>
            </a:r>
            <a:endParaRPr sz="3600" b="1" i="0" u="none" strike="noStrike" cap="none" dirty="0">
              <a:solidFill>
                <a:srgbClr val="007FA3"/>
              </a:solidFill>
              <a:latin typeface="+mj-lt"/>
              <a:ea typeface="Arial"/>
              <a:cs typeface="Arial"/>
              <a:sym typeface="Arial"/>
            </a:endParaRPr>
          </a:p>
        </p:txBody>
      </p:sp>
      <p:sp>
        <p:nvSpPr>
          <p:cNvPr id="397" name="Content Placeholder 2"/>
          <p:cNvSpPr txBox="1">
            <a:spLocks noGrp="1"/>
          </p:cNvSpPr>
          <p:nvPr>
            <p:ph type="body" idx="1"/>
          </p:nvPr>
        </p:nvSpPr>
        <p:spPr>
          <a:xfrm>
            <a:off x="457200" y="1617133"/>
            <a:ext cx="8229600" cy="102373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In Excel, the pairwise sum of products of terms can easily be computed using the SUMPRODUCT function.</a:t>
            </a:r>
            <a:endParaRPr sz="2400" b="0" i="0" u="none" strike="noStrike" cap="none" dirty="0">
              <a:solidFill>
                <a:srgbClr val="000000"/>
              </a:solidFill>
              <a:latin typeface="+mn-lt"/>
              <a:ea typeface="Arial"/>
              <a:cs typeface="Arial"/>
              <a:sym typeface="Arial"/>
            </a:endParaRPr>
          </a:p>
        </p:txBody>
      </p:sp>
      <p:sp>
        <p:nvSpPr>
          <p:cNvPr id="398" name="Content Placeholder 3"/>
          <p:cNvSpPr txBox="1">
            <a:spLocks noGrp="1"/>
          </p:cNvSpPr>
          <p:nvPr>
            <p:ph type="body" idx="2"/>
          </p:nvPr>
        </p:nvSpPr>
        <p:spPr>
          <a:xfrm>
            <a:off x="655982" y="2834640"/>
            <a:ext cx="779625" cy="448606"/>
          </a:xfrm>
          <a:prstGeom prst="rect">
            <a:avLst/>
          </a:prstGeom>
          <a:noFill/>
          <a:ln>
            <a:noFill/>
          </a:ln>
        </p:spPr>
        <p:txBody>
          <a:bodyPr spcFirstLastPara="1" wrap="square" lIns="0" tIns="0" rIns="0" bIns="0" anchor="t" anchorCtr="0">
            <a:noAutofit/>
          </a:bodyPr>
          <a:lstStyle/>
          <a:p>
            <a:pPr marL="742569" marR="0" lvl="1" indent="-283464" algn="l" rtl="0">
              <a:spcAft>
                <a:spcPts val="0"/>
              </a:spcAft>
              <a:buClr>
                <a:srgbClr val="007FA3"/>
              </a:buClr>
              <a:buSzPct val="100000"/>
              <a:buFont typeface="Arial"/>
              <a:buChar char="–"/>
            </a:pPr>
            <a:r>
              <a:rPr lang="en-US" sz="2400" b="0" i="0" u="none" strike="noStrike" cap="none" dirty="0" smtClean="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2" name="Object 1" descr="B 9 star B 14 + C 9 star C 14 = SUM PRODUCT left parenthesis B 9 colon C 9 comma B 14 colon C 14 right parenthesis"/>
          <p:cNvGraphicFramePr>
            <a:graphicFrameLocks noChangeAspect="1"/>
          </p:cNvGraphicFramePr>
          <p:nvPr>
            <p:extLst>
              <p:ext uri="{D42A27DB-BD31-4B8C-83A1-F6EECF244321}">
                <p14:modId xmlns:p14="http://schemas.microsoft.com/office/powerpoint/2010/main" val="348046267"/>
              </p:ext>
            </p:extLst>
          </p:nvPr>
        </p:nvGraphicFramePr>
        <p:xfrm>
          <a:off x="1612920" y="2930732"/>
          <a:ext cx="6696364" cy="323273"/>
        </p:xfrm>
        <a:graphic>
          <a:graphicData uri="http://schemas.openxmlformats.org/presentationml/2006/ole">
            <mc:AlternateContent xmlns:mc="http://schemas.openxmlformats.org/markup-compatibility/2006">
              <mc:Choice xmlns:v="urn:schemas-microsoft-com:vml" Requires="v">
                <p:oleObj spid="_x0000_s13169" name="Equation" r:id="rId4" imgW="7365960" imgH="355320" progId="Equation.DSMT4">
                  <p:embed/>
                </p:oleObj>
              </mc:Choice>
              <mc:Fallback>
                <p:oleObj name="Equation" r:id="rId4" imgW="7365960" imgH="355320" progId="Equation.DSMT4">
                  <p:embed/>
                  <p:pic>
                    <p:nvPicPr>
                      <p:cNvPr id="0" name=""/>
                      <p:cNvPicPr/>
                      <p:nvPr/>
                    </p:nvPicPr>
                    <p:blipFill>
                      <a:blip r:embed="rId5"/>
                      <a:stretch>
                        <a:fillRect/>
                      </a:stretch>
                    </p:blipFill>
                    <p:spPr>
                      <a:xfrm>
                        <a:off x="1612920" y="2930732"/>
                        <a:ext cx="6696364" cy="323273"/>
                      </a:xfrm>
                      <a:prstGeom prst="rect">
                        <a:avLst/>
                      </a:prstGeom>
                    </p:spPr>
                  </p:pic>
                </p:oleObj>
              </mc:Fallback>
            </mc:AlternateContent>
          </a:graphicData>
        </a:graphic>
      </p:graphicFrame>
      <p:sp>
        <p:nvSpPr>
          <p:cNvPr id="400" name="Content Placeholder 4"/>
          <p:cNvSpPr txBox="1">
            <a:spLocks noGrp="1"/>
          </p:cNvSpPr>
          <p:nvPr>
            <p:ph type="body" idx="3"/>
          </p:nvPr>
        </p:nvSpPr>
        <p:spPr>
          <a:xfrm>
            <a:off x="457200" y="3474941"/>
            <a:ext cx="8229600" cy="919336"/>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This often simplifies the model-building process, particularly when many variables are involved.</a:t>
            </a:r>
            <a:endParaRPr sz="24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Linear </a:t>
            </a:r>
            <a:r>
              <a:rPr lang="en-US" sz="3600" b="1" i="0" u="none" strike="noStrike" cap="none" dirty="0">
                <a:solidFill>
                  <a:srgbClr val="007FA3"/>
                </a:solidFill>
                <a:latin typeface="+mj-lt"/>
                <a:ea typeface="Arial"/>
                <a:cs typeface="Arial"/>
                <a:sym typeface="Arial"/>
              </a:rPr>
              <a:t>Optimization Models</a:t>
            </a:r>
            <a:endParaRPr sz="3600" b="1" i="0" u="none" strike="noStrike" cap="none" dirty="0">
              <a:solidFill>
                <a:srgbClr val="007FA3"/>
              </a:solidFill>
              <a:latin typeface="+mj-lt"/>
              <a:ea typeface="Arial"/>
              <a:cs typeface="Arial"/>
              <a:sym typeface="Arial"/>
            </a:endParaRPr>
          </a:p>
        </p:txBody>
      </p:sp>
      <p:sp>
        <p:nvSpPr>
          <p:cNvPr id="13" name="Text Placeholder 12"/>
          <p:cNvSpPr>
            <a:spLocks noGrp="1"/>
          </p:cNvSpPr>
          <p:nvPr>
            <p:ph type="body" idx="1"/>
          </p:nvPr>
        </p:nvSpPr>
        <p:spPr>
          <a:xfrm>
            <a:off x="457200" y="1600201"/>
            <a:ext cx="7832035" cy="923168"/>
          </a:xfrm>
        </p:spPr>
        <p:txBody>
          <a:bodyPr/>
          <a:lstStyle/>
          <a:p>
            <a:pPr marL="256032" lvl="0" indent="-256032">
              <a:buSzPts val="2700"/>
            </a:pPr>
            <a:r>
              <a:rPr lang="en-US" sz="2400" dirty="0">
                <a:solidFill>
                  <a:srgbClr val="000000"/>
                </a:solidFill>
                <a:latin typeface="+mn-lt"/>
              </a:rPr>
              <a:t>A </a:t>
            </a:r>
            <a:r>
              <a:rPr lang="en-US" sz="2400" b="1" dirty="0">
                <a:solidFill>
                  <a:srgbClr val="000000"/>
                </a:solidFill>
                <a:latin typeface="+mn-lt"/>
              </a:rPr>
              <a:t>linear optimization model </a:t>
            </a:r>
            <a:r>
              <a:rPr lang="en-US" sz="2400" dirty="0">
                <a:solidFill>
                  <a:srgbClr val="000000"/>
                </a:solidFill>
                <a:latin typeface="+mn-lt"/>
              </a:rPr>
              <a:t>(often called a </a:t>
            </a:r>
            <a:r>
              <a:rPr lang="en-US" sz="2400" b="1" dirty="0">
                <a:solidFill>
                  <a:srgbClr val="000000"/>
                </a:solidFill>
                <a:latin typeface="+mn-lt"/>
              </a:rPr>
              <a:t>linear program</a:t>
            </a:r>
            <a:r>
              <a:rPr lang="en-US" sz="2400" dirty="0">
                <a:solidFill>
                  <a:srgbClr val="000000"/>
                </a:solidFill>
                <a:latin typeface="+mn-lt"/>
              </a:rPr>
              <a:t>, or </a:t>
            </a:r>
            <a:r>
              <a:rPr lang="en-US" sz="2400" b="1" dirty="0">
                <a:solidFill>
                  <a:srgbClr val="000000"/>
                </a:solidFill>
                <a:latin typeface="+mn-lt"/>
              </a:rPr>
              <a:t>L</a:t>
            </a:r>
            <a:r>
              <a:rPr lang="en-US" sz="100" b="1" dirty="0">
                <a:solidFill>
                  <a:srgbClr val="000000"/>
                </a:solidFill>
                <a:latin typeface="+mn-lt"/>
              </a:rPr>
              <a:t> </a:t>
            </a:r>
            <a:r>
              <a:rPr lang="en-US" sz="2400" b="1" dirty="0">
                <a:solidFill>
                  <a:srgbClr val="000000"/>
                </a:solidFill>
                <a:latin typeface="+mn-lt"/>
              </a:rPr>
              <a:t>P</a:t>
            </a:r>
            <a:r>
              <a:rPr lang="en-US" sz="2400" dirty="0">
                <a:solidFill>
                  <a:srgbClr val="000000"/>
                </a:solidFill>
                <a:latin typeface="+mn-lt"/>
              </a:rPr>
              <a:t>) has two basic properties</a:t>
            </a:r>
            <a:r>
              <a:rPr lang="en-US" sz="2400" dirty="0" smtClean="0">
                <a:solidFill>
                  <a:srgbClr val="000000"/>
                </a:solidFill>
                <a:latin typeface="+mn-lt"/>
              </a:rPr>
              <a:t>.</a:t>
            </a:r>
            <a:endParaRPr lang="en-US" sz="2400" dirty="0">
              <a:solidFill>
                <a:srgbClr val="000000"/>
              </a:solidFill>
              <a:latin typeface="+mn-lt"/>
            </a:endParaRPr>
          </a:p>
        </p:txBody>
      </p:sp>
      <p:sp>
        <p:nvSpPr>
          <p:cNvPr id="14" name="Text Placeholder 13"/>
          <p:cNvSpPr>
            <a:spLocks noGrp="1"/>
          </p:cNvSpPr>
          <p:nvPr>
            <p:ph type="body" idx="2"/>
          </p:nvPr>
        </p:nvSpPr>
        <p:spPr>
          <a:xfrm>
            <a:off x="459729" y="2741345"/>
            <a:ext cx="8229600" cy="757230"/>
          </a:xfrm>
        </p:spPr>
        <p:txBody>
          <a:bodyPr anchor="b"/>
          <a:lstStyle/>
          <a:p>
            <a:pPr marL="429768" lvl="0" indent="-429768">
              <a:buSzPts val="2400"/>
              <a:buFont typeface="Arial"/>
              <a:buAutoNum type="arabicPeriod"/>
            </a:pPr>
            <a:r>
              <a:rPr lang="en-US" sz="2400" dirty="0">
                <a:solidFill>
                  <a:srgbClr val="000000"/>
                </a:solidFill>
                <a:latin typeface="+mn-lt"/>
              </a:rPr>
              <a:t>The objective function and all constraints are linear functions of the decision variables</a:t>
            </a:r>
            <a:r>
              <a:rPr lang="en-US" sz="2400" dirty="0" smtClean="0">
                <a:solidFill>
                  <a:srgbClr val="000000"/>
                </a:solidFill>
                <a:latin typeface="+mn-lt"/>
              </a:rPr>
              <a:t>.</a:t>
            </a:r>
            <a:endParaRPr lang="en-US" sz="2400" dirty="0">
              <a:solidFill>
                <a:srgbClr val="000000"/>
              </a:solidFill>
              <a:latin typeface="+mn-lt"/>
            </a:endParaRPr>
          </a:p>
        </p:txBody>
      </p:sp>
      <p:sp>
        <p:nvSpPr>
          <p:cNvPr id="15" name="Text Placeholder 14"/>
          <p:cNvSpPr>
            <a:spLocks noGrp="1"/>
          </p:cNvSpPr>
          <p:nvPr>
            <p:ph type="body" idx="3"/>
          </p:nvPr>
        </p:nvSpPr>
        <p:spPr>
          <a:xfrm>
            <a:off x="452718" y="3556615"/>
            <a:ext cx="8229600" cy="1210716"/>
          </a:xfrm>
        </p:spPr>
        <p:txBody>
          <a:bodyPr anchor="b"/>
          <a:lstStyle/>
          <a:p>
            <a:pPr marL="741553" lvl="1" indent="-284353">
              <a:buSzPts val="2400"/>
            </a:pPr>
            <a:r>
              <a:rPr lang="en-US" sz="2400" dirty="0">
                <a:solidFill>
                  <a:srgbClr val="000000"/>
                </a:solidFill>
                <a:latin typeface="+mn-lt"/>
              </a:rPr>
              <a:t>This means that each function is simply a sum of terms, each of which is some constant multiplied by a decision variable</a:t>
            </a:r>
            <a:r>
              <a:rPr lang="en-US" sz="2400" dirty="0" smtClean="0">
                <a:solidFill>
                  <a:srgbClr val="000000"/>
                </a:solidFill>
                <a:latin typeface="+mn-lt"/>
              </a:rPr>
              <a:t>.</a:t>
            </a:r>
            <a:endParaRPr lang="en-US" sz="2400" dirty="0">
              <a:solidFill>
                <a:srgbClr val="000000"/>
              </a:solidFill>
              <a:latin typeface="+mn-lt"/>
            </a:endParaRPr>
          </a:p>
        </p:txBody>
      </p:sp>
      <p:sp>
        <p:nvSpPr>
          <p:cNvPr id="16" name="Text Placeholder 15"/>
          <p:cNvSpPr>
            <a:spLocks noGrp="1"/>
          </p:cNvSpPr>
          <p:nvPr>
            <p:ph type="body" idx="4"/>
          </p:nvPr>
        </p:nvSpPr>
        <p:spPr>
          <a:xfrm>
            <a:off x="434789" y="4986901"/>
            <a:ext cx="8229600" cy="390029"/>
          </a:xfrm>
        </p:spPr>
        <p:txBody>
          <a:bodyPr anchor="b"/>
          <a:lstStyle/>
          <a:p>
            <a:pPr marL="429768" lvl="0" indent="-429768">
              <a:buSzPts val="2400"/>
              <a:buFont typeface="Arial"/>
              <a:buAutoNum type="arabicPeriod" startAt="2"/>
            </a:pPr>
            <a:r>
              <a:rPr lang="en-US" sz="2400" dirty="0">
                <a:solidFill>
                  <a:srgbClr val="000000"/>
                </a:solidFill>
                <a:latin typeface="+mn-lt"/>
              </a:rPr>
              <a:t>All variables are continuous</a:t>
            </a:r>
            <a:r>
              <a:rPr lang="en-US" sz="2400" dirty="0" smtClean="0">
                <a:solidFill>
                  <a:srgbClr val="000000"/>
                </a:solidFill>
                <a:latin typeface="+mn-lt"/>
              </a:rPr>
              <a:t>.</a:t>
            </a:r>
            <a:endParaRPr lang="en-US" sz="2400" dirty="0">
              <a:solidFill>
                <a:srgbClr val="000000"/>
              </a:solidFill>
              <a:latin typeface="+mn-lt"/>
            </a:endParaRPr>
          </a:p>
        </p:txBody>
      </p:sp>
      <p:sp>
        <p:nvSpPr>
          <p:cNvPr id="17" name="Text Placeholder 16"/>
          <p:cNvSpPr>
            <a:spLocks noGrp="1"/>
          </p:cNvSpPr>
          <p:nvPr>
            <p:ph type="body" idx="5"/>
          </p:nvPr>
        </p:nvSpPr>
        <p:spPr>
          <a:xfrm>
            <a:off x="434789" y="5448017"/>
            <a:ext cx="8229600" cy="823576"/>
          </a:xfrm>
        </p:spPr>
        <p:txBody>
          <a:bodyPr/>
          <a:lstStyle/>
          <a:p>
            <a:pPr marL="741553" lvl="1" indent="-284353">
              <a:buSzPts val="2300"/>
            </a:pPr>
            <a:r>
              <a:rPr lang="en-US" sz="2400" dirty="0">
                <a:solidFill>
                  <a:srgbClr val="000000"/>
                </a:solidFill>
                <a:latin typeface="+mn-lt"/>
              </a:rPr>
              <a:t>This means that they may assume any real value (typically, nonnegative</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41360145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Excel Functions to Avoid in Linear Optimization</a:t>
            </a:r>
            <a:endParaRPr sz="3600" b="1" i="0" u="none" strike="noStrike" cap="none" dirty="0">
              <a:solidFill>
                <a:srgbClr val="007FA3"/>
              </a:solidFill>
              <a:latin typeface="+mj-lt"/>
              <a:ea typeface="Arial"/>
              <a:cs typeface="Arial"/>
              <a:sym typeface="Arial"/>
            </a:endParaRPr>
          </a:p>
        </p:txBody>
      </p:sp>
      <p:sp>
        <p:nvSpPr>
          <p:cNvPr id="406" name="Content Placeholder 2"/>
          <p:cNvSpPr txBox="1">
            <a:spLocks noGrp="1"/>
          </p:cNvSpPr>
          <p:nvPr>
            <p:ph type="body" idx="1"/>
          </p:nvPr>
        </p:nvSpPr>
        <p:spPr>
          <a:xfrm>
            <a:off x="457200" y="1590262"/>
            <a:ext cx="8229600" cy="459187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200" b="0" u="none" strike="noStrike" cap="none" dirty="0">
                <a:solidFill>
                  <a:srgbClr val="000000"/>
                </a:solidFill>
                <a:latin typeface="+mn-lt"/>
                <a:sym typeface="Arial"/>
              </a:rPr>
              <a:t>Several common functions in Excel can cause difficulties when attempting to solve linear programs using Solver because they are discontinuous (or “</a:t>
            </a:r>
            <a:r>
              <a:rPr lang="en-US" sz="2200" b="0" u="none" strike="noStrike" cap="none" dirty="0" err="1">
                <a:solidFill>
                  <a:srgbClr val="000000"/>
                </a:solidFill>
                <a:latin typeface="+mn-lt"/>
                <a:sym typeface="Arial"/>
              </a:rPr>
              <a:t>nonsmooth</a:t>
            </a:r>
            <a:r>
              <a:rPr lang="en-US" sz="2200" b="0" u="none" strike="noStrike" cap="none" dirty="0">
                <a:solidFill>
                  <a:srgbClr val="000000"/>
                </a:solidFill>
                <a:latin typeface="+mn-lt"/>
                <a:sym typeface="Arial"/>
              </a:rPr>
              <a:t>”) and do not satisfy the conditions of a linear model.</a:t>
            </a:r>
            <a:endParaRPr sz="2200" dirty="0">
              <a:latin typeface="+mn-lt"/>
            </a:endParaRPr>
          </a:p>
          <a:p>
            <a:pPr marL="255650" marR="0" lvl="0" indent="-255650" algn="l" rtl="0">
              <a:spcAft>
                <a:spcPts val="0"/>
              </a:spcAft>
              <a:buClr>
                <a:srgbClr val="007FA3"/>
              </a:buClr>
              <a:buSzPts val="2400"/>
              <a:buFont typeface="Arial"/>
              <a:buChar char="•"/>
            </a:pPr>
            <a:r>
              <a:rPr lang="en-US" sz="2200" b="0" u="none" strike="noStrike" cap="none" dirty="0">
                <a:solidFill>
                  <a:srgbClr val="000000"/>
                </a:solidFill>
                <a:latin typeface="+mn-lt"/>
                <a:sym typeface="Arial"/>
              </a:rPr>
              <a:t>These include:</a:t>
            </a:r>
            <a:endParaRPr sz="2200" dirty="0">
              <a:latin typeface="+mn-lt"/>
            </a:endParaRPr>
          </a:p>
          <a:p>
            <a:pPr marL="741553" marR="0" lvl="1" indent="-284353" algn="l" rtl="0">
              <a:spcBef>
                <a:spcPts val="600"/>
              </a:spcBef>
              <a:spcAft>
                <a:spcPts val="0"/>
              </a:spcAft>
              <a:buClr>
                <a:srgbClr val="007FA3"/>
              </a:buClr>
              <a:buSzPts val="2000"/>
              <a:buFont typeface="Arial"/>
              <a:buChar char="–"/>
            </a:pPr>
            <a:r>
              <a:rPr lang="en-US" sz="2200" b="0" u="none" strike="noStrike" cap="none" dirty="0" smtClean="0">
                <a:solidFill>
                  <a:srgbClr val="000000"/>
                </a:solidFill>
                <a:latin typeface="+mn-lt"/>
                <a:sym typeface="Arial"/>
              </a:rPr>
              <a:t>ABS</a:t>
            </a:r>
          </a:p>
          <a:p>
            <a:pPr marL="741553" marR="0" lvl="1" indent="-284353" algn="l" rtl="0">
              <a:spcBef>
                <a:spcPts val="600"/>
              </a:spcBef>
              <a:spcAft>
                <a:spcPts val="0"/>
              </a:spcAft>
              <a:buClr>
                <a:srgbClr val="007FA3"/>
              </a:buClr>
              <a:buSzPts val="2000"/>
              <a:buFont typeface="Arial"/>
              <a:buChar char="–"/>
            </a:pPr>
            <a:r>
              <a:rPr lang="en-US" sz="2200" b="0" u="none" strike="noStrike" cap="none" dirty="0" smtClean="0">
                <a:solidFill>
                  <a:srgbClr val="000000"/>
                </a:solidFill>
                <a:latin typeface="+mn-lt"/>
                <a:sym typeface="Arial"/>
              </a:rPr>
              <a:t>IF</a:t>
            </a:r>
            <a:endParaRPr sz="2200" b="0" u="none" strike="noStrike" cap="none" dirty="0">
              <a:solidFill>
                <a:srgbClr val="000000"/>
              </a:solidFill>
              <a:latin typeface="+mn-lt"/>
              <a:sym typeface="Arial"/>
            </a:endParaRPr>
          </a:p>
          <a:p>
            <a:pPr marL="741553" marR="0" lvl="1" indent="-284353" algn="l" rtl="0">
              <a:spcBef>
                <a:spcPts val="600"/>
              </a:spcBef>
              <a:spcAft>
                <a:spcPts val="0"/>
              </a:spcAft>
              <a:buClr>
                <a:srgbClr val="007FA3"/>
              </a:buClr>
              <a:buSzPts val="2000"/>
              <a:buFont typeface="Arial"/>
              <a:buChar char="–"/>
            </a:pPr>
            <a:r>
              <a:rPr lang="en-US" sz="2200" b="0" u="none" strike="noStrike" cap="none" dirty="0" smtClean="0">
                <a:solidFill>
                  <a:srgbClr val="000000"/>
                </a:solidFill>
                <a:latin typeface="+mn-lt"/>
                <a:sym typeface="Arial"/>
              </a:rPr>
              <a:t>MIN and MAX</a:t>
            </a:r>
            <a:endParaRPr sz="2200" b="0" u="none" strike="noStrike" cap="none" dirty="0">
              <a:solidFill>
                <a:srgbClr val="000000"/>
              </a:solidFill>
              <a:latin typeface="+mn-lt"/>
              <a:sym typeface="Arial"/>
            </a:endParaRPr>
          </a:p>
          <a:p>
            <a:pPr marL="741553" marR="0" lvl="1" indent="-284353" algn="l" rtl="0">
              <a:spcBef>
                <a:spcPts val="600"/>
              </a:spcBef>
              <a:spcAft>
                <a:spcPts val="0"/>
              </a:spcAft>
              <a:buClr>
                <a:srgbClr val="007FA3"/>
              </a:buClr>
              <a:buSzPts val="2000"/>
              <a:buFont typeface="Arial"/>
              <a:buChar char="–"/>
            </a:pPr>
            <a:r>
              <a:rPr lang="en-US" sz="2200" b="0" u="none" strike="noStrike" cap="none" dirty="0" smtClean="0">
                <a:solidFill>
                  <a:srgbClr val="000000"/>
                </a:solidFill>
                <a:latin typeface="+mn-lt"/>
                <a:sym typeface="Arial"/>
              </a:rPr>
              <a:t>INT</a:t>
            </a:r>
            <a:endParaRPr sz="2200" b="0" u="none" strike="noStrike" cap="none" dirty="0">
              <a:solidFill>
                <a:srgbClr val="000000"/>
              </a:solidFill>
              <a:latin typeface="+mn-lt"/>
              <a:sym typeface="Arial"/>
            </a:endParaRPr>
          </a:p>
          <a:p>
            <a:pPr marL="741553" marR="0" lvl="1" indent="-284353" algn="l" rtl="0">
              <a:spcBef>
                <a:spcPts val="600"/>
              </a:spcBef>
              <a:spcAft>
                <a:spcPts val="0"/>
              </a:spcAft>
              <a:buClr>
                <a:srgbClr val="007FA3"/>
              </a:buClr>
              <a:buSzPts val="2000"/>
              <a:buFont typeface="Arial"/>
              <a:buChar char="–"/>
            </a:pPr>
            <a:r>
              <a:rPr lang="en-US" sz="2200" b="0" u="none" strike="noStrike" cap="none" dirty="0" smtClean="0">
                <a:solidFill>
                  <a:srgbClr val="000000"/>
                </a:solidFill>
                <a:latin typeface="+mn-lt"/>
                <a:sym typeface="Arial"/>
              </a:rPr>
              <a:t>ROUND</a:t>
            </a:r>
            <a:endParaRPr sz="2200" b="0" u="none" strike="noStrike" cap="none" dirty="0">
              <a:solidFill>
                <a:srgbClr val="000000"/>
              </a:solidFill>
              <a:latin typeface="+mn-lt"/>
              <a:sym typeface="Arial"/>
            </a:endParaRPr>
          </a:p>
          <a:p>
            <a:pPr marL="741553" marR="0" lvl="1" indent="-284353" algn="l" rtl="0">
              <a:spcBef>
                <a:spcPts val="600"/>
              </a:spcBef>
              <a:spcAft>
                <a:spcPts val="0"/>
              </a:spcAft>
              <a:buClr>
                <a:srgbClr val="007FA3"/>
              </a:buClr>
              <a:buSzPts val="2000"/>
              <a:buFont typeface="Arial"/>
              <a:buChar char="–"/>
            </a:pPr>
            <a:r>
              <a:rPr lang="en-US" sz="2200" b="0" u="none" strike="noStrike" cap="none" dirty="0" smtClean="0">
                <a:solidFill>
                  <a:srgbClr val="000000"/>
                </a:solidFill>
                <a:latin typeface="+mn-lt"/>
                <a:sym typeface="Arial"/>
              </a:rPr>
              <a:t>COUNT</a:t>
            </a:r>
            <a:endParaRPr sz="2200" b="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Solving Linear Optimization Models</a:t>
            </a:r>
          </a:p>
        </p:txBody>
      </p:sp>
      <p:sp>
        <p:nvSpPr>
          <p:cNvPr id="3" name="Text Placeholder 2"/>
          <p:cNvSpPr>
            <a:spLocks noGrp="1"/>
          </p:cNvSpPr>
          <p:nvPr>
            <p:ph type="body" idx="1"/>
          </p:nvPr>
        </p:nvSpPr>
        <p:spPr>
          <a:xfrm>
            <a:off x="457200" y="1600200"/>
            <a:ext cx="8153400" cy="2683701"/>
          </a:xfrm>
        </p:spPr>
        <p:txBody>
          <a:bodyPr/>
          <a:lstStyle/>
          <a:p>
            <a:pPr marL="255650" lvl="0" indent="-255650">
              <a:buSzPct val="100000"/>
            </a:pPr>
            <a:r>
              <a:rPr lang="en-US" sz="2000" dirty="0">
                <a:solidFill>
                  <a:srgbClr val="000000"/>
                </a:solidFill>
                <a:latin typeface="+mn-lt"/>
              </a:rPr>
              <a:t>A </a:t>
            </a:r>
            <a:r>
              <a:rPr lang="en-US" sz="2000" b="1" dirty="0">
                <a:solidFill>
                  <a:srgbClr val="000000"/>
                </a:solidFill>
                <a:latin typeface="+mn-lt"/>
              </a:rPr>
              <a:t>feasible solution </a:t>
            </a:r>
            <a:r>
              <a:rPr lang="en-US" sz="2000" dirty="0">
                <a:solidFill>
                  <a:srgbClr val="000000"/>
                </a:solidFill>
                <a:latin typeface="+mn-lt"/>
              </a:rPr>
              <a:t>to an optimization problem is any solution that satisfies all of the constraints.</a:t>
            </a:r>
          </a:p>
          <a:p>
            <a:pPr marL="255650" lvl="0" indent="-255650">
              <a:buSzPct val="100000"/>
            </a:pPr>
            <a:r>
              <a:rPr lang="en-US" sz="2000" dirty="0">
                <a:solidFill>
                  <a:srgbClr val="000000"/>
                </a:solidFill>
                <a:latin typeface="+mn-lt"/>
              </a:rPr>
              <a:t>An </a:t>
            </a:r>
            <a:r>
              <a:rPr lang="en-US" sz="2000" b="1" dirty="0">
                <a:solidFill>
                  <a:srgbClr val="000000"/>
                </a:solidFill>
                <a:latin typeface="+mn-lt"/>
              </a:rPr>
              <a:t>optimal solution </a:t>
            </a:r>
            <a:r>
              <a:rPr lang="en-US" sz="2000" dirty="0">
                <a:solidFill>
                  <a:srgbClr val="000000"/>
                </a:solidFill>
                <a:latin typeface="+mn-lt"/>
              </a:rPr>
              <a:t>is the best of all the feasible solutions.</a:t>
            </a:r>
          </a:p>
          <a:p>
            <a:pPr marL="255650" lvl="0" indent="-255650">
              <a:buSzPct val="100000"/>
            </a:pPr>
            <a:r>
              <a:rPr lang="en-US" sz="2000" dirty="0">
                <a:solidFill>
                  <a:srgbClr val="000000"/>
                </a:solidFill>
                <a:latin typeface="+mn-lt"/>
              </a:rPr>
              <a:t>Software for determining optimal solutions</a:t>
            </a:r>
          </a:p>
          <a:p>
            <a:pPr marL="741553" lvl="1" indent="-284353">
              <a:buSzPct val="100000"/>
            </a:pPr>
            <a:r>
              <a:rPr lang="en-US" sz="2000" dirty="0">
                <a:solidFill>
                  <a:srgbClr val="000000"/>
                </a:solidFill>
                <a:latin typeface="+mn-lt"/>
              </a:rPr>
              <a:t>Solver (“standard Solver”) is a free add-in packaged with Excel for solving optimization problems.</a:t>
            </a:r>
          </a:p>
        </p:txBody>
      </p:sp>
      <p:graphicFrame>
        <p:nvGraphicFramePr>
          <p:cNvPr id="5" name="Object 4" descr="The solver option can be found in the following path. The Data tab in the Excel menu bar is selected. In the Data tab, under Analysis, Solver in the Excel ribbon is selected."/>
          <p:cNvGraphicFramePr>
            <a:graphicFrameLocks noChangeAspect="1"/>
          </p:cNvGraphicFramePr>
          <p:nvPr>
            <p:extLst>
              <p:ext uri="{D42A27DB-BD31-4B8C-83A1-F6EECF244321}">
                <p14:modId xmlns:p14="http://schemas.microsoft.com/office/powerpoint/2010/main" val="1742488146"/>
              </p:ext>
            </p:extLst>
          </p:nvPr>
        </p:nvGraphicFramePr>
        <p:xfrm>
          <a:off x="1385326" y="4565882"/>
          <a:ext cx="5626100" cy="355600"/>
        </p:xfrm>
        <a:graphic>
          <a:graphicData uri="http://schemas.openxmlformats.org/presentationml/2006/ole">
            <mc:AlternateContent xmlns:mc="http://schemas.openxmlformats.org/markup-compatibility/2006">
              <mc:Choice xmlns:v="urn:schemas-microsoft-com:vml" Requires="v">
                <p:oleObj spid="_x0000_s14191" name="Equation" r:id="rId3" imgW="5626080" imgH="355320" progId="Equation.DSMT4">
                  <p:embed/>
                </p:oleObj>
              </mc:Choice>
              <mc:Fallback>
                <p:oleObj name="Equation" r:id="rId3" imgW="5626080" imgH="355320" progId="Equation.DSMT4">
                  <p:embed/>
                  <p:pic>
                    <p:nvPicPr>
                      <p:cNvPr id="0" name=""/>
                      <p:cNvPicPr/>
                      <p:nvPr/>
                    </p:nvPicPr>
                    <p:blipFill>
                      <a:blip r:embed="rId4"/>
                      <a:stretch>
                        <a:fillRect/>
                      </a:stretch>
                    </p:blipFill>
                    <p:spPr>
                      <a:xfrm>
                        <a:off x="1385326" y="4565882"/>
                        <a:ext cx="5626100" cy="355600"/>
                      </a:xfrm>
                      <a:prstGeom prst="rect">
                        <a:avLst/>
                      </a:prstGeom>
                    </p:spPr>
                  </p:pic>
                </p:oleObj>
              </mc:Fallback>
            </mc:AlternateContent>
          </a:graphicData>
        </a:graphic>
      </p:graphicFrame>
      <p:sp>
        <p:nvSpPr>
          <p:cNvPr id="4" name="Text Placeholder 3"/>
          <p:cNvSpPr>
            <a:spLocks noGrp="1"/>
          </p:cNvSpPr>
          <p:nvPr>
            <p:ph type="body" idx="2"/>
          </p:nvPr>
        </p:nvSpPr>
        <p:spPr>
          <a:xfrm>
            <a:off x="457200" y="5255412"/>
            <a:ext cx="7885134" cy="837275"/>
          </a:xfrm>
        </p:spPr>
        <p:txBody>
          <a:bodyPr/>
          <a:lstStyle/>
          <a:p>
            <a:pPr marL="255650" lvl="0" indent="-255650">
              <a:buSzPct val="100000"/>
            </a:pPr>
            <a:r>
              <a:rPr lang="en-US" sz="2000" dirty="0">
                <a:solidFill>
                  <a:srgbClr val="000000"/>
                </a:solidFill>
                <a:latin typeface="+mn-lt"/>
              </a:rPr>
              <a:t>Use the Solver Parameters dialog to define the objective, decision variables, and constraints from your spreadsheet model</a:t>
            </a:r>
            <a:r>
              <a:rPr lang="en-US" sz="2000" dirty="0" smtClean="0">
                <a:solidFill>
                  <a:srgbClr val="000000"/>
                </a:solidFill>
                <a:latin typeface="+mn-lt"/>
              </a:rPr>
              <a:t>.</a:t>
            </a:r>
            <a:endParaRPr lang="en-US" sz="2000" dirty="0">
              <a:solidFill>
                <a:srgbClr val="000000"/>
              </a:solidFill>
              <a:latin typeface="+mn-lt"/>
            </a:endParaRPr>
          </a:p>
        </p:txBody>
      </p:sp>
    </p:spTree>
    <p:extLst>
      <p:ext uri="{BB962C8B-B14F-4D97-AF65-F5344CB8AC3E}">
        <p14:creationId xmlns:p14="http://schemas.microsoft.com/office/powerpoint/2010/main" val="3530483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Title 1"/>
          <p:cNvSpPr txBox="1">
            <a:spLocks noGrp="1"/>
          </p:cNvSpPr>
          <p:nvPr>
            <p:ph type="title"/>
          </p:nvPr>
        </p:nvSpPr>
        <p:spPr>
          <a:xfrm>
            <a:off x="457200" y="215371"/>
            <a:ext cx="8229600" cy="1125609"/>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13.6: Using Standard Solver for the S</a:t>
            </a:r>
            <a:r>
              <a:rPr lang="en-US" sz="100" b="1" i="0" u="none" strike="noStrike" cap="none" dirty="0">
                <a:solidFill>
                  <a:srgbClr val="007FA3"/>
                </a:solidFill>
                <a:latin typeface="+mj-lt"/>
                <a:ea typeface="Arial"/>
                <a:cs typeface="Arial"/>
                <a:sym typeface="Arial"/>
              </a:rPr>
              <a:t> </a:t>
            </a:r>
            <a:r>
              <a:rPr lang="en-US" sz="3600" b="1" i="0" u="none" strike="noStrike" cap="none" dirty="0" err="1">
                <a:solidFill>
                  <a:srgbClr val="007FA3"/>
                </a:solidFill>
                <a:latin typeface="+mj-lt"/>
                <a:ea typeface="Arial"/>
                <a:cs typeface="Arial"/>
                <a:sym typeface="Arial"/>
              </a:rPr>
              <a:t>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C Problem</a:t>
            </a:r>
            <a:endParaRPr sz="3600" b="1" i="0" u="none" strike="noStrike" cap="none" dirty="0">
              <a:solidFill>
                <a:srgbClr val="007FA3"/>
              </a:solidFill>
              <a:latin typeface="+mj-lt"/>
              <a:ea typeface="Arial"/>
              <a:cs typeface="Arial"/>
              <a:sym typeface="Arial"/>
            </a:endParaRPr>
          </a:p>
        </p:txBody>
      </p:sp>
      <p:sp>
        <p:nvSpPr>
          <p:cNvPr id="426" name="Content Placeholder 2"/>
          <p:cNvSpPr txBox="1">
            <a:spLocks noGrp="1"/>
          </p:cNvSpPr>
          <p:nvPr>
            <p:ph type="body" idx="1"/>
          </p:nvPr>
        </p:nvSpPr>
        <p:spPr>
          <a:xfrm>
            <a:off x="457200" y="1604869"/>
            <a:ext cx="3854106" cy="76286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Solver Parameters dialog</a:t>
            </a:r>
            <a:endParaRPr dirty="0">
              <a:latin typeface="+mn-lt"/>
            </a:endParaRPr>
          </a:p>
        </p:txBody>
      </p:sp>
      <p:pic>
        <p:nvPicPr>
          <p:cNvPr id="2" name="Picture 1" descr="Solver parameters dialog. The objective function cell is the top text cell. The decision variables cell is the second text cell. The constraints are listed in the third and largest text box. To enter, click Add and fill in the Add Constraint dialog in a pop-up menu. Below the text box, check the small box for non-negativity. In the Solver parameters window, always select, Simplex L P, from the drop-down menu."/>
          <p:cNvPicPr>
            <a:picLocks noChangeAspect="1"/>
          </p:cNvPicPr>
          <p:nvPr/>
        </p:nvPicPr>
        <p:blipFill>
          <a:blip r:embed="rId3"/>
          <a:stretch>
            <a:fillRect/>
          </a:stretch>
        </p:blipFill>
        <p:spPr>
          <a:xfrm>
            <a:off x="1063227" y="2534559"/>
            <a:ext cx="6656301" cy="3336464"/>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Results Dialog</a:t>
            </a:r>
            <a:endParaRPr sz="3600" b="1" i="0" u="none" strike="noStrike" cap="none" dirty="0">
              <a:solidFill>
                <a:srgbClr val="007FA3"/>
              </a:solidFill>
              <a:latin typeface="+mj-lt"/>
              <a:ea typeface="Arial"/>
              <a:cs typeface="Arial"/>
              <a:sym typeface="Arial"/>
            </a:endParaRPr>
          </a:p>
        </p:txBody>
      </p:sp>
      <p:sp>
        <p:nvSpPr>
          <p:cNvPr id="445" name="Content Placeholder 2"/>
          <p:cNvSpPr txBox="1">
            <a:spLocks noGrp="1"/>
          </p:cNvSpPr>
          <p:nvPr>
            <p:ph type="body" idx="1"/>
          </p:nvPr>
        </p:nvSpPr>
        <p:spPr>
          <a:xfrm>
            <a:off x="457200" y="1600199"/>
            <a:ext cx="3505200" cy="393589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000" b="0" i="0" u="none" strike="noStrike" cap="none" dirty="0">
                <a:solidFill>
                  <a:srgbClr val="000000"/>
                </a:solidFill>
                <a:latin typeface="+mn-lt"/>
                <a:sym typeface="Arial"/>
              </a:rPr>
              <a:t>Three reports: Answer, Sensitivity, and Limits</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To add them to your Excel workbook, click on the ones you want and then click </a:t>
            </a:r>
            <a:r>
              <a:rPr lang="en-US" sz="2000" b="0" i="0" u="none" strike="noStrike" cap="none" dirty="0" smtClean="0">
                <a:solidFill>
                  <a:srgbClr val="000000"/>
                </a:solidFill>
                <a:latin typeface="+mn-lt"/>
                <a:sym typeface="Arial"/>
              </a:rPr>
              <a:t>O</a:t>
            </a:r>
            <a:r>
              <a:rPr lang="en-US" sz="100" b="0" i="0" u="none" strike="noStrike" cap="none" dirty="0" smtClean="0">
                <a:solidFill>
                  <a:srgbClr val="000000"/>
                </a:solidFill>
                <a:latin typeface="+mn-lt"/>
                <a:sym typeface="Arial"/>
              </a:rPr>
              <a:t> </a:t>
            </a:r>
            <a:r>
              <a:rPr lang="en-US" sz="2000" b="0" i="0" u="none" strike="noStrike" cap="none" dirty="0" smtClean="0">
                <a:solidFill>
                  <a:srgbClr val="000000"/>
                </a:solidFill>
                <a:latin typeface="+mn-lt"/>
                <a:sym typeface="Arial"/>
              </a:rPr>
              <a:t>K</a:t>
            </a:r>
            <a:r>
              <a:rPr lang="en-US" sz="2000" b="0" i="0" u="none" strike="noStrike" cap="none" dirty="0">
                <a:solidFill>
                  <a:srgbClr val="000000"/>
                </a:solidFill>
                <a:latin typeface="+mn-lt"/>
                <a:sym typeface="Arial"/>
              </a:rPr>
              <a:t>.</a:t>
            </a:r>
            <a:endParaRPr sz="2000" dirty="0">
              <a:latin typeface="+mn-lt"/>
            </a:endParaRPr>
          </a:p>
          <a:p>
            <a:pPr marL="255650" marR="0" lvl="0" indent="-255650" algn="l" rtl="0">
              <a:spcAft>
                <a:spcPts val="0"/>
              </a:spcAft>
              <a:buClr>
                <a:srgbClr val="007FA3"/>
              </a:buClr>
              <a:buSzPts val="2400"/>
              <a:buFont typeface="Arial"/>
              <a:buChar char="•"/>
            </a:pPr>
            <a:r>
              <a:rPr lang="en-US" sz="2000" b="0" i="0" u="none" strike="noStrike" cap="none" dirty="0">
                <a:solidFill>
                  <a:srgbClr val="000000"/>
                </a:solidFill>
                <a:latin typeface="+mn-lt"/>
                <a:sym typeface="Arial"/>
              </a:rPr>
              <a:t>Do not check the box Outline Reports; this is an Excel feature that produces the reports in </a:t>
            </a:r>
            <a:r>
              <a:rPr lang="en-US" sz="2000" b="0" i="0" u="none" strike="noStrike" cap="none" dirty="0" smtClean="0">
                <a:solidFill>
                  <a:srgbClr val="000000"/>
                </a:solidFill>
                <a:latin typeface="+mn-lt"/>
                <a:sym typeface="Arial"/>
              </a:rPr>
              <a:t>“outlined </a:t>
            </a:r>
            <a:r>
              <a:rPr lang="en-US" sz="2000" b="0" i="0" u="none" strike="noStrike" cap="none" dirty="0">
                <a:solidFill>
                  <a:srgbClr val="000000"/>
                </a:solidFill>
                <a:latin typeface="+mn-lt"/>
                <a:sym typeface="Arial"/>
              </a:rPr>
              <a:t>format</a:t>
            </a:r>
            <a:r>
              <a:rPr lang="en-US" sz="2000" b="0" i="0" u="none" strike="noStrike" cap="none" dirty="0" smtClean="0">
                <a:solidFill>
                  <a:srgbClr val="000000"/>
                </a:solidFill>
                <a:latin typeface="+mn-lt"/>
                <a:sym typeface="Arial"/>
              </a:rPr>
              <a:t>.”</a:t>
            </a:r>
            <a:endParaRPr sz="2000" b="0" i="0" u="none" strike="noStrike" cap="none" dirty="0">
              <a:solidFill>
                <a:schemeClr val="dk1"/>
              </a:solidFill>
              <a:latin typeface="+mn-lt"/>
              <a:sym typeface="Arial"/>
            </a:endParaRPr>
          </a:p>
        </p:txBody>
      </p:sp>
      <p:pic>
        <p:nvPicPr>
          <p:cNvPr id="446" name="Picture 3" descr="The Solver Results window reads as follows. Solver round a solution. All Constraints and optimality conditions are satisfied. Keep Solver Solution, and, Restore Original Values, are options. The first is selected. Under the header, Reports, are the following options. Answer. Sensitivity. Limits. Other options include the following. Return to Solver Parameters Dialog. Outline Reports."/>
          <p:cNvPicPr preferRelativeResize="0"/>
          <p:nvPr/>
        </p:nvPicPr>
        <p:blipFill rotWithShape="1">
          <a:blip r:embed="rId3">
            <a:alphaModFix/>
          </a:blip>
          <a:srcRect/>
          <a:stretch/>
        </p:blipFill>
        <p:spPr>
          <a:xfrm>
            <a:off x="4127863" y="1723119"/>
            <a:ext cx="4532374" cy="3494171"/>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Optimal Solution to S</a:t>
            </a:r>
            <a:r>
              <a:rPr lang="en-US" sz="100" b="1" i="0" u="none" strike="noStrike" cap="none" dirty="0">
                <a:solidFill>
                  <a:srgbClr val="007FA3"/>
                </a:solidFill>
                <a:latin typeface="+mj-lt"/>
                <a:ea typeface="Arial"/>
                <a:cs typeface="Arial"/>
                <a:sym typeface="Arial"/>
              </a:rPr>
              <a:t> </a:t>
            </a:r>
            <a:r>
              <a:rPr lang="en-US" sz="3600" b="1" i="0" u="none" strike="noStrike" cap="none" dirty="0" err="1">
                <a:solidFill>
                  <a:srgbClr val="007FA3"/>
                </a:solidFill>
                <a:latin typeface="+mj-lt"/>
                <a:ea typeface="Arial"/>
                <a:cs typeface="Arial"/>
                <a:sym typeface="Arial"/>
              </a:rPr>
              <a:t>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C Problem</a:t>
            </a:r>
            <a:endParaRPr sz="3600" b="1" i="0" u="none" strike="noStrike" cap="none" dirty="0">
              <a:solidFill>
                <a:srgbClr val="007FA3"/>
              </a:solidFill>
              <a:latin typeface="+mj-lt"/>
              <a:ea typeface="Arial"/>
              <a:cs typeface="Arial"/>
              <a:sym typeface="Arial"/>
            </a:endParaRPr>
          </a:p>
        </p:txBody>
      </p:sp>
      <p:pic>
        <p:nvPicPr>
          <p:cNvPr id="2" name="Picture 1" descr="A spreadsheet is used to implement the Sklenka Skis Model. The data from the excel sheet is presented in the table below. The table has 3 rows and 4 columns. The columns have the following headings from left to right. Department, Jordanelle, Deercrest, and Limitation, in hours. The row entries are as follows. Row 1. Department, fabrication. Jordanelle, 3.5. Deercrest, 4. Limitation, in hours, 84. Row 2. Department, finishing. Jordanelle, 1. Deercrest, 1.5. Limitation, in hours, 21. Row 3. Department, profit per unit. Jordanelle, $50.00. Deercrest, $65.00. Limitation, in hours, blank. This data occupies the columns, A, B, C, and D, and the rows, 5, 6, 7, and 9. The second part is labeled, model. The data from this part is presented in the table below. The table has 3 rows and 4 columns. The columns have the following headings from left to right. Blank, Jordanelle, Deercrest, and Hours used. The row entries are as follows. Row 1. Blank, quantity produced. Jordanelle, 5.25. Deercrest, 10.5. Hours used, blank. Row 2. Blank, fabrication. Jordanelle, 18.375. Deercrest, 42. Hours used, 60.375. Row 3. Blank, finishing. Jordanelle, 5.25. Deercrest, 15.75. Hours used, 21. The market mixture for excess Deercrest is 0. The profit contribution of Jordanelle is $262.50 and the profit contribution of Deercrest is $682.50. The total profit is $945.00."/>
          <p:cNvPicPr>
            <a:picLocks noChangeAspect="1"/>
          </p:cNvPicPr>
          <p:nvPr/>
        </p:nvPicPr>
        <p:blipFill>
          <a:blip r:embed="rId3"/>
          <a:stretch>
            <a:fillRect/>
          </a:stretch>
        </p:blipFill>
        <p:spPr>
          <a:xfrm>
            <a:off x="1984321" y="1751491"/>
            <a:ext cx="4419983" cy="417002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Answer Report</a:t>
            </a:r>
            <a:endParaRPr sz="3600" b="1" i="0" u="none" strike="noStrike" cap="none" dirty="0">
              <a:solidFill>
                <a:srgbClr val="007FA3"/>
              </a:solidFill>
              <a:latin typeface="+mj-lt"/>
              <a:ea typeface="Arial"/>
              <a:cs typeface="Arial"/>
              <a:sym typeface="Arial"/>
            </a:endParaRPr>
          </a:p>
        </p:txBody>
      </p:sp>
      <p:sp>
        <p:nvSpPr>
          <p:cNvPr id="502"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000"/>
              <a:buFont typeface="Arial"/>
              <a:buChar char="•"/>
            </a:pPr>
            <a:r>
              <a:rPr lang="en-US" sz="2000" b="0" u="none" strike="noStrike" cap="none" dirty="0" smtClean="0">
                <a:solidFill>
                  <a:srgbClr val="000000"/>
                </a:solidFill>
                <a:latin typeface="+mn-lt"/>
                <a:sym typeface="Arial"/>
              </a:rPr>
              <a:t>The Solver Answer Report provides basic information about the solution, including the values of the original and optimal objective function (in the Objective Cell section) and decision variables (in the Decision Variable Cells section).</a:t>
            </a:r>
            <a:endParaRPr sz="2000" dirty="0" smtClean="0">
              <a:latin typeface="+mn-lt"/>
            </a:endParaRPr>
          </a:p>
          <a:p>
            <a:pPr marL="255650" marR="0" lvl="0" indent="-255650" algn="l" rtl="0">
              <a:spcAft>
                <a:spcPts val="0"/>
              </a:spcAft>
              <a:buClr>
                <a:srgbClr val="007FA3"/>
              </a:buClr>
              <a:buSzPts val="2000"/>
              <a:buFont typeface="Arial"/>
              <a:buChar char="•"/>
            </a:pPr>
            <a:r>
              <a:rPr lang="en-US" sz="2000" b="0" u="none" strike="noStrike" cap="none" dirty="0" smtClean="0">
                <a:solidFill>
                  <a:srgbClr val="000000"/>
                </a:solidFill>
                <a:latin typeface="+mn-lt"/>
                <a:sym typeface="Arial"/>
              </a:rPr>
              <a:t>In the Constraints section, Cell Value refers to the value of the constraint function using the optimal values of the decision variables.</a:t>
            </a:r>
            <a:endParaRPr sz="2000" dirty="0" smtClean="0">
              <a:latin typeface="+mn-lt"/>
            </a:endParaRPr>
          </a:p>
          <a:p>
            <a:pPr marL="255650" marR="0" lvl="0" indent="-255650" algn="l" rtl="0">
              <a:spcAft>
                <a:spcPts val="0"/>
              </a:spcAft>
              <a:buClr>
                <a:srgbClr val="007FA3"/>
              </a:buClr>
              <a:buSzPts val="2000"/>
              <a:buFont typeface="Arial"/>
              <a:buChar char="•"/>
            </a:pPr>
            <a:r>
              <a:rPr lang="en-US" sz="2000" b="0" u="none" strike="noStrike" cap="none" dirty="0" smtClean="0">
                <a:solidFill>
                  <a:srgbClr val="000000"/>
                </a:solidFill>
                <a:latin typeface="+mn-lt"/>
                <a:sym typeface="Arial"/>
              </a:rPr>
              <a:t>A </a:t>
            </a:r>
            <a:r>
              <a:rPr lang="en-US" sz="2000" b="1" u="none" strike="noStrike" cap="none" dirty="0" smtClean="0">
                <a:solidFill>
                  <a:srgbClr val="000000"/>
                </a:solidFill>
                <a:latin typeface="+mn-lt"/>
                <a:sym typeface="Arial"/>
              </a:rPr>
              <a:t>binding constraint </a:t>
            </a:r>
            <a:r>
              <a:rPr lang="en-US" sz="2000" b="0" u="none" strike="noStrike" cap="none" dirty="0" smtClean="0">
                <a:solidFill>
                  <a:srgbClr val="000000"/>
                </a:solidFill>
                <a:latin typeface="+mn-lt"/>
                <a:sym typeface="Arial"/>
              </a:rPr>
              <a:t>is one for which the Cell Value is equal to the right-hand side of the value of the constraint.</a:t>
            </a:r>
            <a:endParaRPr sz="2000" dirty="0" smtClean="0">
              <a:latin typeface="+mn-lt"/>
            </a:endParaRPr>
          </a:p>
          <a:p>
            <a:pPr marL="740664" lvl="1" indent="-283464">
              <a:buSzPts val="2000"/>
            </a:pPr>
            <a:r>
              <a:rPr lang="en-US" sz="2000" b="0" u="none" strike="noStrike" cap="none" dirty="0" smtClean="0">
                <a:solidFill>
                  <a:srgbClr val="000000"/>
                </a:solidFill>
                <a:latin typeface="+mn-lt"/>
                <a:sym typeface="Arial"/>
              </a:rPr>
              <a:t>The Status column tells whether each constraint is binding or not binding.</a:t>
            </a:r>
            <a:endParaRPr sz="2000" dirty="0" smtClean="0">
              <a:latin typeface="+mn-lt"/>
            </a:endParaRPr>
          </a:p>
          <a:p>
            <a:pPr marL="255650" marR="0" lvl="0" indent="-255650" algn="l" rtl="0">
              <a:spcBef>
                <a:spcPts val="1500"/>
              </a:spcBef>
              <a:spcAft>
                <a:spcPts val="0"/>
              </a:spcAft>
              <a:buClr>
                <a:srgbClr val="007FA3"/>
              </a:buClr>
              <a:buSzPts val="2000"/>
              <a:buFont typeface="Arial"/>
              <a:buChar char="•"/>
            </a:pPr>
            <a:r>
              <a:rPr lang="en-US" sz="2000" b="1" u="none" strike="noStrike" cap="none" dirty="0" smtClean="0">
                <a:solidFill>
                  <a:srgbClr val="000000"/>
                </a:solidFill>
                <a:latin typeface="+mn-lt"/>
                <a:sym typeface="Arial"/>
              </a:rPr>
              <a:t>Slack</a:t>
            </a:r>
            <a:r>
              <a:rPr lang="en-US" sz="2000" b="0" u="none" strike="noStrike" cap="none" dirty="0" smtClean="0">
                <a:solidFill>
                  <a:srgbClr val="000000"/>
                </a:solidFill>
                <a:latin typeface="+mn-lt"/>
                <a:sym typeface="Arial"/>
              </a:rPr>
              <a:t> refers to the difference between the left- and right-hand sides of the constraints for the optimal solution.</a:t>
            </a:r>
            <a:endParaRPr sz="2000" b="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13.7: </a:t>
            </a:r>
            <a:r>
              <a:rPr lang="en-US" sz="3600" b="1" i="0" u="none" strike="noStrike" cap="none" dirty="0">
                <a:solidFill>
                  <a:srgbClr val="007FA3"/>
                </a:solidFill>
                <a:latin typeface="+mj-lt"/>
                <a:ea typeface="Arial"/>
                <a:cs typeface="Arial"/>
                <a:sym typeface="Arial"/>
              </a:rPr>
              <a:t>Interpreting the 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C Answer </a:t>
            </a:r>
            <a:r>
              <a:rPr lang="en-US" sz="3600" b="1" i="0" u="none" strike="noStrike" cap="none" dirty="0" smtClean="0">
                <a:solidFill>
                  <a:srgbClr val="007FA3"/>
                </a:solidFill>
                <a:latin typeface="+mj-lt"/>
                <a:ea typeface="Arial"/>
                <a:cs typeface="Arial"/>
                <a:sym typeface="Arial"/>
              </a:rPr>
              <a:t>Report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pic>
        <p:nvPicPr>
          <p:cNvPr id="2" name="Picture 1" descr="The final value is the optimal value of the objective function. The second table titled, variable cells, is as follows. The table has 2 rows and 5 columns. The columns have the following headings from left to right. Cell, Name, Original, Final value, and Integer. The row entries are as follows. Row 1. Cell, $B $14. Name, quantity produced Jordanelle. Original, 0. Final value, 5.25. Integer, contin. Row 2. Cell, $C $14. Name, quantity produced Deercrest. Original, 0. Final value, 10.5. Integer, contin. The final values are the optimal values of the decision variables. The third table titled, constraints, is as follows. The table has 3 rows and 6 columns. The columns have the following headings from left to right. Cell, Name, Cell value, Formula, Status, and Slack. The row entries are as follows. Row 1. Cell, $ D $ 15. Name, fabrication hours used. Cell value, 60.375. Formula, $ D $ 15 left angle bracket = $ D $ 6. Status, not binding. Slack, 23.625. Row 2. Cell, $ D $ 16. Name, finishing hours used. Cell value, 21. Formula, $ D $ 16 left angle bracket = $ D $ 7. Status, binding. Slack, 0. Row 3. Cell, $ D $ 19. Name, market mixture excess Deercrest. Cell value, 0. Formula, $ D $ 19 right angle bracket = 0. Status, binding. Slack, 0. The cell values are the values of the left hand sides of the constraints for the optimal decision variables. The column for status tells if the left hand side value of a constraint equals the right hand side. The column for slack tells the amount by which the left hand side of a constraint differs from the right hand side."/>
          <p:cNvPicPr>
            <a:picLocks noChangeAspect="1"/>
          </p:cNvPicPr>
          <p:nvPr/>
        </p:nvPicPr>
        <p:blipFill>
          <a:blip r:embed="rId3"/>
          <a:stretch>
            <a:fillRect/>
          </a:stretch>
        </p:blipFill>
        <p:spPr>
          <a:xfrm>
            <a:off x="1277899" y="1599337"/>
            <a:ext cx="6309907" cy="463336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13.7: Interpreting the S</a:t>
            </a:r>
            <a:r>
              <a:rPr lang="en-US" sz="100" dirty="0">
                <a:latin typeface="+mj-lt"/>
              </a:rPr>
              <a:t> </a:t>
            </a:r>
            <a:r>
              <a:rPr lang="en-US" dirty="0" err="1">
                <a:latin typeface="+mj-lt"/>
              </a:rPr>
              <a:t>S</a:t>
            </a:r>
            <a:r>
              <a:rPr lang="en-US" sz="100" dirty="0">
                <a:latin typeface="+mj-lt"/>
              </a:rPr>
              <a:t> </a:t>
            </a:r>
            <a:r>
              <a:rPr lang="en-US" dirty="0">
                <a:latin typeface="+mj-lt"/>
              </a:rPr>
              <a:t>C Answer Report </a:t>
            </a:r>
            <a:r>
              <a:rPr lang="en-US" sz="2000" b="0" dirty="0" smtClean="0">
                <a:latin typeface="+mj-lt"/>
              </a:rPr>
              <a:t>(2 </a:t>
            </a:r>
            <a:r>
              <a:rPr lang="en-US" sz="2000" b="0" dirty="0">
                <a:latin typeface="+mj-lt"/>
              </a:rPr>
              <a:t>of 2)</a:t>
            </a:r>
            <a:endParaRPr lang="en-US" dirty="0">
              <a:latin typeface="+mj-lt"/>
            </a:endParaRPr>
          </a:p>
        </p:txBody>
      </p:sp>
      <p:sp>
        <p:nvSpPr>
          <p:cNvPr id="3" name="Text Placeholder 2"/>
          <p:cNvSpPr>
            <a:spLocks noGrp="1"/>
          </p:cNvSpPr>
          <p:nvPr>
            <p:ph type="body" idx="1"/>
          </p:nvPr>
        </p:nvSpPr>
        <p:spPr>
          <a:xfrm>
            <a:off x="457200" y="1575523"/>
            <a:ext cx="3410712" cy="450360"/>
          </a:xfrm>
        </p:spPr>
        <p:txBody>
          <a:bodyPr/>
          <a:lstStyle/>
          <a:p>
            <a:pPr marL="256032" indent="-256032"/>
            <a:r>
              <a:rPr lang="en-US" sz="1800" dirty="0">
                <a:latin typeface="+mn-lt"/>
              </a:rPr>
              <a:t>Understanding slack values</a:t>
            </a:r>
          </a:p>
        </p:txBody>
      </p:sp>
      <p:graphicFrame>
        <p:nvGraphicFramePr>
          <p:cNvPr id="13" name="Object 12" descr="Maximize profit = 50 Jordanelle + 65 Deercrest, 3.5 Jordanelle + 4 Deercrest is less than or equal to 84, fabrication, 1 Jordanelle + 1.5 Deercrest is less than or equal to 21, finishing, negative 2 Jordanelle + 1 Deercrest is greater than or equal to 0, market mix, Jordanelle is greater than or equal to 0, Deercrest is greater than or equal to 0."/>
          <p:cNvGraphicFramePr>
            <a:graphicFrameLocks noChangeAspect="1"/>
          </p:cNvGraphicFramePr>
          <p:nvPr>
            <p:extLst>
              <p:ext uri="{D42A27DB-BD31-4B8C-83A1-F6EECF244321}">
                <p14:modId xmlns:p14="http://schemas.microsoft.com/office/powerpoint/2010/main" val="932941718"/>
              </p:ext>
            </p:extLst>
          </p:nvPr>
        </p:nvGraphicFramePr>
        <p:xfrm>
          <a:off x="4024719" y="1778019"/>
          <a:ext cx="3969512" cy="1232326"/>
        </p:xfrm>
        <a:graphic>
          <a:graphicData uri="http://schemas.openxmlformats.org/presentationml/2006/ole">
            <mc:AlternateContent xmlns:mc="http://schemas.openxmlformats.org/markup-compatibility/2006">
              <mc:Choice xmlns:v="urn:schemas-microsoft-com:vml" Requires="v">
                <p:oleObj spid="_x0000_s88500" name="Equation" r:id="rId4" imgW="8508960" imgH="2641320" progId="Equation.DSMT4">
                  <p:embed/>
                </p:oleObj>
              </mc:Choice>
              <mc:Fallback>
                <p:oleObj name="Equation" r:id="rId4" imgW="8508960" imgH="2641320" progId="Equation.DSMT4">
                  <p:embed/>
                  <p:pic>
                    <p:nvPicPr>
                      <p:cNvPr id="0" name=""/>
                      <p:cNvPicPr/>
                      <p:nvPr/>
                    </p:nvPicPr>
                    <p:blipFill>
                      <a:blip r:embed="rId5"/>
                      <a:stretch>
                        <a:fillRect/>
                      </a:stretch>
                    </p:blipFill>
                    <p:spPr>
                      <a:xfrm>
                        <a:off x="4024719" y="1778019"/>
                        <a:ext cx="3969512" cy="1232326"/>
                      </a:xfrm>
                      <a:prstGeom prst="rect">
                        <a:avLst/>
                      </a:prstGeom>
                    </p:spPr>
                  </p:pic>
                </p:oleObj>
              </mc:Fallback>
            </mc:AlternateContent>
          </a:graphicData>
        </a:graphic>
      </p:graphicFrame>
      <p:sp>
        <p:nvSpPr>
          <p:cNvPr id="4" name="Text Placeholder 3"/>
          <p:cNvSpPr>
            <a:spLocks noGrp="1"/>
          </p:cNvSpPr>
          <p:nvPr>
            <p:ph type="body" idx="2"/>
          </p:nvPr>
        </p:nvSpPr>
        <p:spPr>
          <a:xfrm>
            <a:off x="457200" y="3358393"/>
            <a:ext cx="5632704" cy="292608"/>
          </a:xfrm>
        </p:spPr>
        <p:txBody>
          <a:bodyPr/>
          <a:lstStyle/>
          <a:p>
            <a:pPr marL="0" indent="0">
              <a:spcBef>
                <a:spcPts val="0"/>
              </a:spcBef>
              <a:buNone/>
            </a:pPr>
            <a:r>
              <a:rPr lang="en-US" sz="1800" dirty="0">
                <a:latin typeface="+mn-lt"/>
              </a:rPr>
              <a:t>Optimal solution: </a:t>
            </a:r>
            <a:r>
              <a:rPr lang="en-US" sz="1800" dirty="0" err="1">
                <a:latin typeface="+mn-lt"/>
              </a:rPr>
              <a:t>Jordanelle</a:t>
            </a:r>
            <a:r>
              <a:rPr lang="en-US" sz="1800" dirty="0">
                <a:latin typeface="+mn-lt"/>
              </a:rPr>
              <a:t> = 5.25; </a:t>
            </a:r>
            <a:r>
              <a:rPr lang="en-US" sz="1800" dirty="0" err="1">
                <a:latin typeface="+mn-lt"/>
              </a:rPr>
              <a:t>Deercrest</a:t>
            </a:r>
            <a:r>
              <a:rPr lang="en-US" sz="1800" dirty="0">
                <a:latin typeface="+mn-lt"/>
              </a:rPr>
              <a:t> = 10.5</a:t>
            </a:r>
          </a:p>
        </p:txBody>
      </p:sp>
      <p:sp>
        <p:nvSpPr>
          <p:cNvPr id="5" name="Text Placeholder 4"/>
          <p:cNvSpPr>
            <a:spLocks noGrp="1"/>
          </p:cNvSpPr>
          <p:nvPr>
            <p:ph type="body" idx="3"/>
          </p:nvPr>
        </p:nvSpPr>
        <p:spPr>
          <a:xfrm>
            <a:off x="466344" y="3759045"/>
            <a:ext cx="2377440" cy="289560"/>
          </a:xfrm>
        </p:spPr>
        <p:txBody>
          <a:bodyPr/>
          <a:lstStyle/>
          <a:p>
            <a:pPr marL="0" lvl="0" indent="0">
              <a:spcBef>
                <a:spcPts val="0"/>
              </a:spcBef>
              <a:buSzPts val="1800"/>
              <a:buNone/>
            </a:pPr>
            <a:r>
              <a:rPr lang="en-US" sz="1800" dirty="0">
                <a:solidFill>
                  <a:srgbClr val="000000"/>
                </a:solidFill>
                <a:latin typeface="+mn-lt"/>
              </a:rPr>
              <a:t>Fabrication constraint:</a:t>
            </a:r>
          </a:p>
        </p:txBody>
      </p:sp>
      <p:graphicFrame>
        <p:nvGraphicFramePr>
          <p:cNvPr id="14" name="Object 13" descr="3.5 left parenthesis 5.25 right parenthesis + 4 left parenthesis 10.5 right parenthesis = 60.375 is less than or equal to 84"/>
          <p:cNvGraphicFramePr>
            <a:graphicFrameLocks noChangeAspect="1"/>
          </p:cNvGraphicFramePr>
          <p:nvPr>
            <p:extLst>
              <p:ext uri="{D42A27DB-BD31-4B8C-83A1-F6EECF244321}">
                <p14:modId xmlns:p14="http://schemas.microsoft.com/office/powerpoint/2010/main" val="109955838"/>
              </p:ext>
            </p:extLst>
          </p:nvPr>
        </p:nvGraphicFramePr>
        <p:xfrm>
          <a:off x="2966430" y="3787442"/>
          <a:ext cx="3062885" cy="257625"/>
        </p:xfrm>
        <a:graphic>
          <a:graphicData uri="http://schemas.openxmlformats.org/presentationml/2006/ole">
            <mc:AlternateContent xmlns:mc="http://schemas.openxmlformats.org/markup-compatibility/2006">
              <mc:Choice xmlns:v="urn:schemas-microsoft-com:vml" Requires="v">
                <p:oleObj spid="_x0000_s88501" name="Equation" r:id="rId6" imgW="4076640" imgH="342720" progId="Equation.DSMT4">
                  <p:embed/>
                </p:oleObj>
              </mc:Choice>
              <mc:Fallback>
                <p:oleObj name="Equation" r:id="rId6" imgW="4076640" imgH="342720" progId="Equation.DSMT4">
                  <p:embed/>
                  <p:pic>
                    <p:nvPicPr>
                      <p:cNvPr id="0" name=""/>
                      <p:cNvPicPr/>
                      <p:nvPr/>
                    </p:nvPicPr>
                    <p:blipFill>
                      <a:blip r:embed="rId7"/>
                      <a:stretch>
                        <a:fillRect/>
                      </a:stretch>
                    </p:blipFill>
                    <p:spPr>
                      <a:xfrm>
                        <a:off x="2966430" y="3787442"/>
                        <a:ext cx="3062885" cy="257625"/>
                      </a:xfrm>
                      <a:prstGeom prst="rect">
                        <a:avLst/>
                      </a:prstGeom>
                    </p:spPr>
                  </p:pic>
                </p:oleObj>
              </mc:Fallback>
            </mc:AlternateContent>
          </a:graphicData>
        </a:graphic>
      </p:graphicFrame>
      <p:pic>
        <p:nvPicPr>
          <p:cNvPr id="17" name="Picture 4" descr="right arrow"/>
          <p:cNvPicPr preferRelativeResize="0"/>
          <p:nvPr/>
        </p:nvPicPr>
        <p:blipFill rotWithShape="1">
          <a:blip r:embed="rId8">
            <a:alphaModFix/>
          </a:blip>
          <a:srcRect/>
          <a:stretch/>
        </p:blipFill>
        <p:spPr>
          <a:xfrm>
            <a:off x="781828" y="4186699"/>
            <a:ext cx="421406" cy="312656"/>
          </a:xfrm>
          <a:prstGeom prst="rect">
            <a:avLst/>
          </a:prstGeom>
          <a:noFill/>
          <a:ln>
            <a:noFill/>
          </a:ln>
        </p:spPr>
      </p:pic>
      <p:sp>
        <p:nvSpPr>
          <p:cNvPr id="6" name="Text Placeholder 5"/>
          <p:cNvSpPr>
            <a:spLocks noGrp="1"/>
          </p:cNvSpPr>
          <p:nvPr>
            <p:ph type="body" idx="4"/>
          </p:nvPr>
        </p:nvSpPr>
        <p:spPr>
          <a:xfrm>
            <a:off x="1361078" y="4165144"/>
            <a:ext cx="3505200" cy="326136"/>
          </a:xfrm>
        </p:spPr>
        <p:txBody>
          <a:bodyPr/>
          <a:lstStyle/>
          <a:p>
            <a:pPr marL="0" lvl="0" indent="0">
              <a:spcBef>
                <a:spcPts val="0"/>
              </a:spcBef>
              <a:buSzPts val="1800"/>
              <a:buNone/>
            </a:pPr>
            <a:r>
              <a:rPr lang="en-US" sz="1800" dirty="0">
                <a:solidFill>
                  <a:srgbClr val="000000"/>
                </a:solidFill>
                <a:latin typeface="+mn-lt"/>
              </a:rPr>
              <a:t>23.625 excess fabrication hours</a:t>
            </a:r>
          </a:p>
        </p:txBody>
      </p:sp>
      <p:sp>
        <p:nvSpPr>
          <p:cNvPr id="8" name="Text Placeholder 7"/>
          <p:cNvSpPr>
            <a:spLocks noGrp="1"/>
          </p:cNvSpPr>
          <p:nvPr>
            <p:ph type="body" idx="6"/>
          </p:nvPr>
        </p:nvSpPr>
        <p:spPr>
          <a:xfrm>
            <a:off x="466344" y="4577052"/>
            <a:ext cx="2130552" cy="316992"/>
          </a:xfrm>
        </p:spPr>
        <p:txBody>
          <a:bodyPr/>
          <a:lstStyle/>
          <a:p>
            <a:pPr marL="0" lvl="0" indent="0">
              <a:spcBef>
                <a:spcPts val="0"/>
              </a:spcBef>
              <a:buSzPts val="1800"/>
              <a:buNone/>
            </a:pPr>
            <a:r>
              <a:rPr lang="en-US" sz="1800" dirty="0">
                <a:solidFill>
                  <a:srgbClr val="000000"/>
                </a:solidFill>
                <a:latin typeface="+mn-lt"/>
              </a:rPr>
              <a:t>Finishing constraint:</a:t>
            </a:r>
          </a:p>
        </p:txBody>
      </p:sp>
      <p:graphicFrame>
        <p:nvGraphicFramePr>
          <p:cNvPr id="15" name="Object 14" descr="1 left parenthesis 5.25 right parenthesis + 1.5 left parenthesis 10.5 right parenthesis = 21 is less than or equal to 0"/>
          <p:cNvGraphicFramePr>
            <a:graphicFrameLocks noChangeAspect="1"/>
          </p:cNvGraphicFramePr>
          <p:nvPr>
            <p:extLst>
              <p:ext uri="{D42A27DB-BD31-4B8C-83A1-F6EECF244321}">
                <p14:modId xmlns:p14="http://schemas.microsoft.com/office/powerpoint/2010/main" val="115615605"/>
              </p:ext>
            </p:extLst>
          </p:nvPr>
        </p:nvGraphicFramePr>
        <p:xfrm>
          <a:off x="2644457" y="4590732"/>
          <a:ext cx="2574925" cy="257175"/>
        </p:xfrm>
        <a:graphic>
          <a:graphicData uri="http://schemas.openxmlformats.org/presentationml/2006/ole">
            <mc:AlternateContent xmlns:mc="http://schemas.openxmlformats.org/markup-compatibility/2006">
              <mc:Choice xmlns:v="urn:schemas-microsoft-com:vml" Requires="v">
                <p:oleObj spid="_x0000_s88502" name="Equation" r:id="rId9" imgW="3429000" imgH="342720" progId="Equation.DSMT4">
                  <p:embed/>
                </p:oleObj>
              </mc:Choice>
              <mc:Fallback>
                <p:oleObj name="Equation" r:id="rId9" imgW="3429000" imgH="342720" progId="Equation.DSMT4">
                  <p:embed/>
                  <p:pic>
                    <p:nvPicPr>
                      <p:cNvPr id="14" name="Object 13"/>
                      <p:cNvPicPr/>
                      <p:nvPr/>
                    </p:nvPicPr>
                    <p:blipFill>
                      <a:blip r:embed="rId10"/>
                      <a:stretch>
                        <a:fillRect/>
                      </a:stretch>
                    </p:blipFill>
                    <p:spPr>
                      <a:xfrm>
                        <a:off x="2644457" y="4590732"/>
                        <a:ext cx="2574925" cy="257175"/>
                      </a:xfrm>
                      <a:prstGeom prst="rect">
                        <a:avLst/>
                      </a:prstGeom>
                    </p:spPr>
                  </p:pic>
                </p:oleObj>
              </mc:Fallback>
            </mc:AlternateContent>
          </a:graphicData>
        </a:graphic>
      </p:graphicFrame>
      <p:pic>
        <p:nvPicPr>
          <p:cNvPr id="18" name="Picture 4" descr="right arrow"/>
          <p:cNvPicPr preferRelativeResize="0"/>
          <p:nvPr/>
        </p:nvPicPr>
        <p:blipFill rotWithShape="1">
          <a:blip r:embed="rId8">
            <a:alphaModFix/>
          </a:blip>
          <a:srcRect/>
          <a:stretch/>
        </p:blipFill>
        <p:spPr>
          <a:xfrm>
            <a:off x="784424" y="5041486"/>
            <a:ext cx="421406" cy="312656"/>
          </a:xfrm>
          <a:prstGeom prst="rect">
            <a:avLst/>
          </a:prstGeom>
          <a:noFill/>
          <a:ln>
            <a:noFill/>
          </a:ln>
        </p:spPr>
      </p:pic>
      <p:sp>
        <p:nvSpPr>
          <p:cNvPr id="10" name="Text Placeholder 9"/>
          <p:cNvSpPr>
            <a:spLocks noGrp="1"/>
          </p:cNvSpPr>
          <p:nvPr>
            <p:ph type="body" idx="8"/>
          </p:nvPr>
        </p:nvSpPr>
        <p:spPr>
          <a:xfrm>
            <a:off x="1361078" y="5053523"/>
            <a:ext cx="2688336" cy="306842"/>
          </a:xfrm>
        </p:spPr>
        <p:txBody>
          <a:bodyPr/>
          <a:lstStyle/>
          <a:p>
            <a:pPr marL="0" lvl="0" indent="0">
              <a:spcBef>
                <a:spcPts val="0"/>
              </a:spcBef>
              <a:buSzPts val="1800"/>
              <a:buNone/>
            </a:pPr>
            <a:r>
              <a:rPr lang="en-US" sz="1800" dirty="0">
                <a:solidFill>
                  <a:srgbClr val="000000"/>
                </a:solidFill>
                <a:latin typeface="+mn-lt"/>
              </a:rPr>
              <a:t>No excess finishing hours</a:t>
            </a:r>
          </a:p>
        </p:txBody>
      </p:sp>
      <p:sp>
        <p:nvSpPr>
          <p:cNvPr id="11" name="Text Placeholder 10"/>
          <p:cNvSpPr>
            <a:spLocks noGrp="1"/>
          </p:cNvSpPr>
          <p:nvPr>
            <p:ph type="body" idx="9"/>
          </p:nvPr>
        </p:nvSpPr>
        <p:spPr>
          <a:xfrm>
            <a:off x="466344" y="5510503"/>
            <a:ext cx="2331721" cy="292608"/>
          </a:xfrm>
        </p:spPr>
        <p:txBody>
          <a:bodyPr/>
          <a:lstStyle/>
          <a:p>
            <a:pPr marL="0" lvl="0" indent="0">
              <a:spcBef>
                <a:spcPts val="0"/>
              </a:spcBef>
              <a:buSzPts val="1800"/>
              <a:buNone/>
            </a:pPr>
            <a:r>
              <a:rPr lang="en-US" sz="1800" dirty="0">
                <a:solidFill>
                  <a:srgbClr val="000000"/>
                </a:solidFill>
                <a:latin typeface="+mn-lt"/>
              </a:rPr>
              <a:t>Market mix constraint:</a:t>
            </a:r>
          </a:p>
        </p:txBody>
      </p:sp>
      <p:graphicFrame>
        <p:nvGraphicFramePr>
          <p:cNvPr id="16" name="Object 15" descr="Negative 2 left parenthesis 5.25 right parenthesis + 1 left parenthesis 10.5 right parenthesis = 0 is greater than or equal to 0"/>
          <p:cNvGraphicFramePr>
            <a:graphicFrameLocks noChangeAspect="1"/>
          </p:cNvGraphicFramePr>
          <p:nvPr>
            <p:extLst>
              <p:ext uri="{D42A27DB-BD31-4B8C-83A1-F6EECF244321}">
                <p14:modId xmlns:p14="http://schemas.microsoft.com/office/powerpoint/2010/main" val="2581032535"/>
              </p:ext>
            </p:extLst>
          </p:nvPr>
        </p:nvGraphicFramePr>
        <p:xfrm>
          <a:off x="2966430" y="5523560"/>
          <a:ext cx="2346325" cy="257175"/>
        </p:xfrm>
        <a:graphic>
          <a:graphicData uri="http://schemas.openxmlformats.org/presentationml/2006/ole">
            <mc:AlternateContent xmlns:mc="http://schemas.openxmlformats.org/markup-compatibility/2006">
              <mc:Choice xmlns:v="urn:schemas-microsoft-com:vml" Requires="v">
                <p:oleObj spid="_x0000_s88503" name="Equation" r:id="rId11" imgW="3124080" imgH="342720" progId="Equation.DSMT4">
                  <p:embed/>
                </p:oleObj>
              </mc:Choice>
              <mc:Fallback>
                <p:oleObj name="Equation" r:id="rId11" imgW="3124080" imgH="342720" progId="Equation.DSMT4">
                  <p:embed/>
                  <p:pic>
                    <p:nvPicPr>
                      <p:cNvPr id="15" name="Object 14"/>
                      <p:cNvPicPr/>
                      <p:nvPr/>
                    </p:nvPicPr>
                    <p:blipFill>
                      <a:blip r:embed="rId12"/>
                      <a:stretch>
                        <a:fillRect/>
                      </a:stretch>
                    </p:blipFill>
                    <p:spPr>
                      <a:xfrm>
                        <a:off x="2966430" y="5523560"/>
                        <a:ext cx="2346325" cy="257175"/>
                      </a:xfrm>
                      <a:prstGeom prst="rect">
                        <a:avLst/>
                      </a:prstGeom>
                    </p:spPr>
                  </p:pic>
                </p:oleObj>
              </mc:Fallback>
            </mc:AlternateContent>
          </a:graphicData>
        </a:graphic>
      </p:graphicFrame>
      <p:pic>
        <p:nvPicPr>
          <p:cNvPr id="19" name="Picture 4" descr="right arrow"/>
          <p:cNvPicPr preferRelativeResize="0"/>
          <p:nvPr/>
        </p:nvPicPr>
        <p:blipFill rotWithShape="1">
          <a:blip r:embed="rId8">
            <a:alphaModFix/>
          </a:blip>
          <a:srcRect/>
          <a:stretch/>
        </p:blipFill>
        <p:spPr>
          <a:xfrm>
            <a:off x="818840" y="5886684"/>
            <a:ext cx="421406" cy="312656"/>
          </a:xfrm>
          <a:prstGeom prst="rect">
            <a:avLst/>
          </a:prstGeom>
          <a:noFill/>
          <a:ln>
            <a:noFill/>
          </a:ln>
        </p:spPr>
      </p:pic>
      <p:sp>
        <p:nvSpPr>
          <p:cNvPr id="22" name="Text Placeholder 10"/>
          <p:cNvSpPr>
            <a:spLocks noGrp="1"/>
          </p:cNvSpPr>
          <p:nvPr>
            <p:ph type="body" idx="9"/>
          </p:nvPr>
        </p:nvSpPr>
        <p:spPr>
          <a:xfrm>
            <a:off x="1348552" y="5914269"/>
            <a:ext cx="6735811" cy="285071"/>
          </a:xfrm>
        </p:spPr>
        <p:txBody>
          <a:bodyPr/>
          <a:lstStyle/>
          <a:p>
            <a:pPr marL="0" lvl="0" indent="0">
              <a:spcBef>
                <a:spcPts val="0"/>
              </a:spcBef>
              <a:buClr>
                <a:srgbClr val="000000"/>
              </a:buClr>
              <a:buSzPts val="1400"/>
              <a:buNone/>
              <a:defRPr/>
            </a:pPr>
            <a:r>
              <a:rPr lang="en-US" sz="1800" dirty="0">
                <a:solidFill>
                  <a:srgbClr val="000000"/>
                </a:solidFill>
                <a:latin typeface="+mn-lt"/>
              </a:rPr>
              <a:t>Exactly twice the number of </a:t>
            </a:r>
            <a:r>
              <a:rPr lang="en-US" sz="1800" dirty="0" err="1">
                <a:solidFill>
                  <a:srgbClr val="000000"/>
                </a:solidFill>
                <a:latin typeface="+mn-lt"/>
              </a:rPr>
              <a:t>Deercrest</a:t>
            </a:r>
            <a:r>
              <a:rPr lang="en-US" sz="1800" dirty="0">
                <a:solidFill>
                  <a:srgbClr val="000000"/>
                </a:solidFill>
                <a:latin typeface="+mn-lt"/>
              </a:rPr>
              <a:t> skis as </a:t>
            </a:r>
            <a:r>
              <a:rPr lang="en-US" sz="1800" dirty="0" err="1">
                <a:solidFill>
                  <a:srgbClr val="000000"/>
                </a:solidFill>
                <a:latin typeface="+mn-lt"/>
              </a:rPr>
              <a:t>Jordanelle</a:t>
            </a:r>
            <a:r>
              <a:rPr lang="en-US" sz="1800" dirty="0">
                <a:solidFill>
                  <a:srgbClr val="000000"/>
                </a:solidFill>
                <a:latin typeface="+mn-lt"/>
              </a:rPr>
              <a:t> skis</a:t>
            </a:r>
          </a:p>
        </p:txBody>
      </p:sp>
    </p:spTree>
    <p:extLst>
      <p:ext uri="{BB962C8B-B14F-4D97-AF65-F5344CB8AC3E}">
        <p14:creationId xmlns:p14="http://schemas.microsoft.com/office/powerpoint/2010/main" val="794151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Graphical Interpretation of Linear Optimization</a:t>
            </a:r>
            <a:endParaRPr sz="3600" b="1" i="0" u="none" strike="noStrike" cap="none" dirty="0">
              <a:solidFill>
                <a:srgbClr val="007FA3"/>
              </a:solidFill>
              <a:latin typeface="+mj-lt"/>
              <a:ea typeface="Arial"/>
              <a:cs typeface="Arial"/>
              <a:sym typeface="Arial"/>
            </a:endParaRPr>
          </a:p>
        </p:txBody>
      </p:sp>
      <p:sp>
        <p:nvSpPr>
          <p:cNvPr id="534" name="Content Placeholder 2"/>
          <p:cNvSpPr txBox="1">
            <a:spLocks noGrp="1"/>
          </p:cNvSpPr>
          <p:nvPr>
            <p:ph type="body" idx="1"/>
          </p:nvPr>
        </p:nvSpPr>
        <p:spPr>
          <a:xfrm>
            <a:off x="457200" y="1600201"/>
            <a:ext cx="6738730" cy="48873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1800"/>
              <a:buFont typeface="Arial"/>
              <a:buChar char="•"/>
            </a:pPr>
            <a:r>
              <a:rPr lang="en-US" sz="1800" b="0" i="0" u="none" strike="noStrike" cap="none" dirty="0">
                <a:solidFill>
                  <a:srgbClr val="000000"/>
                </a:solidFill>
                <a:latin typeface="+mn-lt"/>
                <a:ea typeface="Arial"/>
                <a:cs typeface="Arial"/>
                <a:sym typeface="Arial"/>
              </a:rPr>
              <a:t>The set of feasible solutions is called the feasible region.</a:t>
            </a:r>
            <a:endParaRPr sz="1800" b="0" i="0" u="none" strike="noStrike" cap="none" dirty="0">
              <a:solidFill>
                <a:srgbClr val="000000"/>
              </a:solidFill>
              <a:latin typeface="+mn-lt"/>
              <a:ea typeface="Arial"/>
              <a:cs typeface="Arial"/>
              <a:sym typeface="Arial"/>
            </a:endParaRPr>
          </a:p>
        </p:txBody>
      </p:sp>
      <p:sp>
        <p:nvSpPr>
          <p:cNvPr id="535" name="Content Placeholder 2"/>
          <p:cNvSpPr txBox="1">
            <a:spLocks noGrp="1"/>
          </p:cNvSpPr>
          <p:nvPr>
            <p:ph type="body" idx="2"/>
          </p:nvPr>
        </p:nvSpPr>
        <p:spPr>
          <a:xfrm>
            <a:off x="457199" y="2092183"/>
            <a:ext cx="5029201" cy="48478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1800"/>
              <a:buFont typeface="Arial"/>
              <a:buChar char="•"/>
            </a:pPr>
            <a:r>
              <a:rPr lang="en-US" sz="1800" b="0" i="0" u="none" strike="noStrike" cap="none" dirty="0">
                <a:solidFill>
                  <a:srgbClr val="000000"/>
                </a:solidFill>
                <a:latin typeface="+mn-lt"/>
                <a:ea typeface="Arial"/>
                <a:cs typeface="Arial"/>
                <a:sym typeface="Arial"/>
              </a:rPr>
              <a:t>For a problem with only two decision variables,</a:t>
            </a:r>
            <a:endParaRPr sz="1800" b="0" i="0" u="none" strike="noStrike" cap="none" dirty="0">
              <a:solidFill>
                <a:schemeClr val="dk1"/>
              </a:solidFill>
              <a:latin typeface="+mn-lt"/>
              <a:ea typeface="Arial"/>
              <a:cs typeface="Arial"/>
              <a:sym typeface="Arial"/>
            </a:endParaRPr>
          </a:p>
        </p:txBody>
      </p:sp>
      <p:graphicFrame>
        <p:nvGraphicFramePr>
          <p:cNvPr id="2" name="Object 1" descr="x sub 1 and x sub 2, "/>
          <p:cNvGraphicFramePr>
            <a:graphicFrameLocks noChangeAspect="1"/>
          </p:cNvGraphicFramePr>
          <p:nvPr>
            <p:extLst>
              <p:ext uri="{D42A27DB-BD31-4B8C-83A1-F6EECF244321}">
                <p14:modId xmlns:p14="http://schemas.microsoft.com/office/powerpoint/2010/main" val="1952969716"/>
              </p:ext>
            </p:extLst>
          </p:nvPr>
        </p:nvGraphicFramePr>
        <p:xfrm>
          <a:off x="5532507" y="2225693"/>
          <a:ext cx="1308100" cy="381000"/>
        </p:xfrm>
        <a:graphic>
          <a:graphicData uri="http://schemas.openxmlformats.org/presentationml/2006/ole">
            <mc:AlternateContent xmlns:mc="http://schemas.openxmlformats.org/markup-compatibility/2006">
              <mc:Choice xmlns:v="urn:schemas-microsoft-com:vml" Requires="v">
                <p:oleObj spid="_x0000_s16235" name="Equation" r:id="rId4" imgW="1307880" imgH="380880" progId="Equation.DSMT4">
                  <p:embed/>
                </p:oleObj>
              </mc:Choice>
              <mc:Fallback>
                <p:oleObj name="Equation" r:id="rId4" imgW="1307880" imgH="380880" progId="Equation.DSMT4">
                  <p:embed/>
                  <p:pic>
                    <p:nvPicPr>
                      <p:cNvPr id="0" name=""/>
                      <p:cNvPicPr/>
                      <p:nvPr/>
                    </p:nvPicPr>
                    <p:blipFill>
                      <a:blip r:embed="rId5"/>
                      <a:stretch>
                        <a:fillRect/>
                      </a:stretch>
                    </p:blipFill>
                    <p:spPr>
                      <a:xfrm>
                        <a:off x="5532507" y="2225693"/>
                        <a:ext cx="1308100" cy="381000"/>
                      </a:xfrm>
                      <a:prstGeom prst="rect">
                        <a:avLst/>
                      </a:prstGeom>
                    </p:spPr>
                  </p:pic>
                </p:oleObj>
              </mc:Fallback>
            </mc:AlternateContent>
          </a:graphicData>
        </a:graphic>
      </p:graphicFrame>
      <p:sp>
        <p:nvSpPr>
          <p:cNvPr id="538" name="Content Placeholder 2"/>
          <p:cNvSpPr txBox="1">
            <a:spLocks noGrp="1"/>
          </p:cNvSpPr>
          <p:nvPr>
            <p:ph type="body" idx="3"/>
          </p:nvPr>
        </p:nvSpPr>
        <p:spPr>
          <a:xfrm>
            <a:off x="6966226" y="2265845"/>
            <a:ext cx="1750391" cy="321590"/>
          </a:xfrm>
          <a:prstGeom prst="rect">
            <a:avLst/>
          </a:prstGeom>
          <a:noFill/>
          <a:ln>
            <a:noFill/>
          </a:ln>
        </p:spPr>
        <p:txBody>
          <a:bodyPr spcFirstLastPara="1" wrap="square" lIns="0" tIns="0" rIns="0" bIns="0" anchor="t" anchorCtr="0">
            <a:noAutofit/>
          </a:bodyPr>
          <a:lstStyle/>
          <a:p>
            <a:pPr marL="0" lvl="0" indent="0">
              <a:spcBef>
                <a:spcPts val="0"/>
              </a:spcBef>
              <a:buClr>
                <a:srgbClr val="000000"/>
              </a:buClr>
              <a:buSzPts val="1400"/>
              <a:buNone/>
              <a:defRPr/>
            </a:pPr>
            <a:r>
              <a:rPr lang="en-US" sz="1800" dirty="0">
                <a:solidFill>
                  <a:srgbClr val="000000"/>
                </a:solidFill>
                <a:latin typeface="+mn-lt"/>
              </a:rPr>
              <a:t>we can draw </a:t>
            </a:r>
            <a:r>
              <a:rPr lang="en-US" sz="1800" dirty="0" smtClean="0">
                <a:solidFill>
                  <a:srgbClr val="000000"/>
                </a:solidFill>
                <a:latin typeface="+mn-lt"/>
              </a:rPr>
              <a:t>the</a:t>
            </a:r>
            <a:endParaRPr lang="en-US" sz="1800" dirty="0">
              <a:solidFill>
                <a:srgbClr val="000000"/>
              </a:solidFill>
              <a:latin typeface="+mn-lt"/>
            </a:endParaRPr>
          </a:p>
        </p:txBody>
      </p:sp>
      <p:sp>
        <p:nvSpPr>
          <p:cNvPr id="537" name="Content Placeholder 2"/>
          <p:cNvSpPr txBox="1">
            <a:spLocks noGrp="1"/>
          </p:cNvSpPr>
          <p:nvPr>
            <p:ph type="body" idx="4"/>
          </p:nvPr>
        </p:nvSpPr>
        <p:spPr>
          <a:xfrm>
            <a:off x="717530" y="2743447"/>
            <a:ext cx="7969269" cy="536463"/>
          </a:xfrm>
          <a:prstGeom prst="rect">
            <a:avLst/>
          </a:prstGeom>
          <a:noFill/>
          <a:ln>
            <a:noFill/>
          </a:ln>
        </p:spPr>
        <p:txBody>
          <a:bodyPr spcFirstLastPara="1" wrap="square" lIns="0" tIns="0" rIns="0" bIns="0" anchor="t" anchorCtr="0">
            <a:noAutofit/>
          </a:bodyPr>
          <a:lstStyle/>
          <a:p>
            <a:pPr marL="0" lvl="0" indent="0">
              <a:spcBef>
                <a:spcPts val="0"/>
              </a:spcBef>
              <a:buSzPts val="2400"/>
              <a:buNone/>
            </a:pPr>
            <a:r>
              <a:rPr lang="en-US" sz="1800" dirty="0">
                <a:solidFill>
                  <a:srgbClr val="000000"/>
                </a:solidFill>
                <a:latin typeface="+mn-lt"/>
              </a:rPr>
              <a:t>feasible region on a two-dimensional coordinate system by plotting the equations corresponding to each constraint</a:t>
            </a:r>
            <a:r>
              <a:rPr lang="en-US" sz="1800" dirty="0" smtClean="0">
                <a:solidFill>
                  <a:srgbClr val="000000"/>
                </a:solidFill>
                <a:latin typeface="+mn-lt"/>
              </a:rPr>
              <a:t>.</a:t>
            </a:r>
            <a:endParaRPr lang="en-US" dirty="0">
              <a:solidFill>
                <a:srgbClr val="000000"/>
              </a:solidFill>
              <a:latin typeface="+mn-lt"/>
            </a:endParaRPr>
          </a:p>
        </p:txBody>
      </p:sp>
      <p:sp>
        <p:nvSpPr>
          <p:cNvPr id="539" name="Content Placeholder 2"/>
          <p:cNvSpPr txBox="1">
            <a:spLocks noGrp="1"/>
          </p:cNvSpPr>
          <p:nvPr>
            <p:ph type="body" idx="5"/>
          </p:nvPr>
        </p:nvSpPr>
        <p:spPr>
          <a:xfrm>
            <a:off x="457200" y="3416664"/>
            <a:ext cx="3241414" cy="51775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Nonnegativity constraints:</a:t>
            </a:r>
            <a:endParaRPr dirty="0">
              <a:latin typeface="+mn-lt"/>
            </a:endParaRPr>
          </a:p>
        </p:txBody>
      </p:sp>
      <p:pic>
        <p:nvPicPr>
          <p:cNvPr id="540" name="Picture 3" descr="A graph has its horizontal axis representing the feasible points of Jordanelle and its vertical axis representing the feasible points of Deercrest. Both the axes range from 0 to 25, in unit increments. An upward arrow labeled, Deercrest, is greater than or equal to 0 is shown between 23 and 24. A rightward arrow labeled, Jordanelle, is greater than or equal to 0 is shown between 22 and 23."/>
          <p:cNvPicPr preferRelativeResize="0"/>
          <p:nvPr/>
        </p:nvPicPr>
        <p:blipFill rotWithShape="1">
          <a:blip r:embed="rId6">
            <a:alphaModFix/>
          </a:blip>
          <a:srcRect/>
          <a:stretch/>
        </p:blipFill>
        <p:spPr>
          <a:xfrm>
            <a:off x="2473828" y="4080582"/>
            <a:ext cx="4196345" cy="2019748"/>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Title 1"/>
          <p:cNvSpPr txBox="1">
            <a:spLocks noGrp="1"/>
          </p:cNvSpPr>
          <p:nvPr>
            <p:ph type="title"/>
          </p:nvPr>
        </p:nvSpPr>
        <p:spPr>
          <a:xfrm>
            <a:off x="457200" y="215372"/>
            <a:ext cx="81534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13.8: </a:t>
            </a:r>
            <a:r>
              <a:rPr lang="en-US" sz="3600" b="1" i="0" u="none" strike="noStrike" cap="none" dirty="0">
                <a:solidFill>
                  <a:srgbClr val="007FA3"/>
                </a:solidFill>
                <a:latin typeface="+mj-lt"/>
                <a:ea typeface="Arial"/>
                <a:cs typeface="Arial"/>
                <a:sym typeface="Arial"/>
              </a:rPr>
              <a:t>Graphing the Constraints in the 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C </a:t>
            </a:r>
            <a:r>
              <a:rPr lang="en-US" sz="3600" b="1" i="0" u="none" strike="noStrike" cap="none" dirty="0" smtClean="0">
                <a:solidFill>
                  <a:srgbClr val="007FA3"/>
                </a:solidFill>
                <a:latin typeface="+mj-lt"/>
                <a:ea typeface="Arial"/>
                <a:cs typeface="Arial"/>
                <a:sym typeface="Arial"/>
              </a:rPr>
              <a:t>Problem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546" name="Content Placeholder 2"/>
          <p:cNvSpPr txBox="1">
            <a:spLocks noGrp="1"/>
          </p:cNvSpPr>
          <p:nvPr>
            <p:ph type="body" idx="1"/>
          </p:nvPr>
        </p:nvSpPr>
        <p:spPr>
          <a:xfrm>
            <a:off x="457200" y="1600201"/>
            <a:ext cx="3276600" cy="546651"/>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Fabrication constraint:</a:t>
            </a:r>
            <a:endParaRPr sz="2400" b="0" i="0" u="none" strike="noStrike" cap="none" dirty="0">
              <a:solidFill>
                <a:srgbClr val="000000"/>
              </a:solidFill>
              <a:latin typeface="+mn-lt"/>
              <a:ea typeface="Arial"/>
              <a:cs typeface="Arial"/>
              <a:sym typeface="Arial"/>
            </a:endParaRPr>
          </a:p>
        </p:txBody>
      </p:sp>
      <p:graphicFrame>
        <p:nvGraphicFramePr>
          <p:cNvPr id="7" name="Object 6" descr="3.5 Jordanelle + 4 Deercrest is less than or equal to 84"/>
          <p:cNvGraphicFramePr>
            <a:graphicFrameLocks noChangeAspect="1"/>
          </p:cNvGraphicFramePr>
          <p:nvPr>
            <p:extLst>
              <p:ext uri="{D42A27DB-BD31-4B8C-83A1-F6EECF244321}">
                <p14:modId xmlns:p14="http://schemas.microsoft.com/office/powerpoint/2010/main" val="3713716027"/>
              </p:ext>
            </p:extLst>
          </p:nvPr>
        </p:nvGraphicFramePr>
        <p:xfrm>
          <a:off x="3881136" y="1802166"/>
          <a:ext cx="3525679" cy="295116"/>
        </p:xfrm>
        <a:graphic>
          <a:graphicData uri="http://schemas.openxmlformats.org/presentationml/2006/ole">
            <mc:AlternateContent xmlns:mc="http://schemas.openxmlformats.org/markup-compatibility/2006">
              <mc:Choice xmlns:v="urn:schemas-microsoft-com:vml" Requires="v">
                <p:oleObj spid="_x0000_s17260" name="Equation" r:id="rId4" imgW="4267080" imgH="355320" progId="Equation.DSMT4">
                  <p:embed/>
                </p:oleObj>
              </mc:Choice>
              <mc:Fallback>
                <p:oleObj name="Equation" r:id="rId4" imgW="4267080" imgH="355320" progId="Equation.DSMT4">
                  <p:embed/>
                  <p:pic>
                    <p:nvPicPr>
                      <p:cNvPr id="6" name="Object 5"/>
                      <p:cNvPicPr/>
                      <p:nvPr/>
                    </p:nvPicPr>
                    <p:blipFill>
                      <a:blip r:embed="rId5"/>
                      <a:stretch>
                        <a:fillRect/>
                      </a:stretch>
                    </p:blipFill>
                    <p:spPr>
                      <a:xfrm>
                        <a:off x="3881136" y="1802166"/>
                        <a:ext cx="3525679" cy="295116"/>
                      </a:xfrm>
                      <a:prstGeom prst="rect">
                        <a:avLst/>
                      </a:prstGeom>
                    </p:spPr>
                  </p:pic>
                </p:oleObj>
              </mc:Fallback>
            </mc:AlternateContent>
          </a:graphicData>
        </a:graphic>
      </p:graphicFrame>
      <p:sp>
        <p:nvSpPr>
          <p:cNvPr id="548" name="Content Placeholder 2"/>
          <p:cNvSpPr txBox="1">
            <a:spLocks noGrp="1"/>
          </p:cNvSpPr>
          <p:nvPr>
            <p:ph type="body" idx="2"/>
          </p:nvPr>
        </p:nvSpPr>
        <p:spPr>
          <a:xfrm>
            <a:off x="452718" y="2256600"/>
            <a:ext cx="7827682" cy="1333665"/>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400" b="0" i="0" u="none" strike="noStrike" cap="none" dirty="0">
                <a:solidFill>
                  <a:srgbClr val="000000"/>
                </a:solidFill>
                <a:latin typeface="+mn-lt"/>
                <a:sym typeface="Arial"/>
              </a:rPr>
              <a:t>Plot the equation: 3.5 Jordanelle + 4 Deercrest = 84</a:t>
            </a:r>
            <a:endParaRPr sz="2400" dirty="0">
              <a:latin typeface="+mn-lt"/>
            </a:endParaRPr>
          </a:p>
          <a:p>
            <a:pPr marL="741553" marR="0" lvl="1" indent="-284353" algn="l" rtl="0">
              <a:spcAft>
                <a:spcPts val="0"/>
              </a:spcAft>
              <a:buClr>
                <a:srgbClr val="007FA3"/>
              </a:buClr>
              <a:buSzPts val="2000"/>
              <a:buFont typeface="Arial"/>
              <a:buChar char="–"/>
            </a:pPr>
            <a:r>
              <a:rPr lang="en-US" sz="2400" b="0" i="0" u="none" strike="noStrike" cap="none" dirty="0">
                <a:solidFill>
                  <a:srgbClr val="000000"/>
                </a:solidFill>
                <a:latin typeface="+mn-lt"/>
                <a:sym typeface="Arial"/>
              </a:rPr>
              <a:t>Set Jordanelle = 0; Deercrest = 21</a:t>
            </a:r>
            <a:endParaRPr sz="2400" dirty="0">
              <a:latin typeface="+mn-lt"/>
            </a:endParaRPr>
          </a:p>
          <a:p>
            <a:pPr marL="741553" marR="0" lvl="1" indent="-284353" algn="l" rtl="0">
              <a:spcAft>
                <a:spcPts val="0"/>
              </a:spcAft>
              <a:buClr>
                <a:srgbClr val="007FA3"/>
              </a:buClr>
              <a:buSzPts val="2000"/>
              <a:buFont typeface="Arial"/>
              <a:buChar char="–"/>
            </a:pPr>
            <a:r>
              <a:rPr lang="en-US" sz="2400" b="0" i="0" u="none" strike="noStrike" cap="none" dirty="0">
                <a:solidFill>
                  <a:srgbClr val="000000"/>
                </a:solidFill>
                <a:latin typeface="+mn-lt"/>
                <a:sym typeface="Arial"/>
              </a:rPr>
              <a:t>Set Deercrest = 0; Jordanelle = 24</a:t>
            </a:r>
            <a:endParaRPr sz="2400" b="0" i="0" u="none" strike="noStrike" cap="none" dirty="0">
              <a:solidFill>
                <a:srgbClr val="000000"/>
              </a:solidFill>
              <a:latin typeface="+mn-lt"/>
              <a:sym typeface="Arial"/>
            </a:endParaRPr>
          </a:p>
        </p:txBody>
      </p:sp>
      <p:pic>
        <p:nvPicPr>
          <p:cNvPr id="549" name="Picture 5" descr="A graph has its horizontal axis representing the feasible points of Jordanelle and its vertical axis representing the feasible points of Deercrest. Both the axes range from 0 to 25, in unit increments. A falling line connects (0, 21) and (24, 0). A label pointing to the line reads, points satisfying 3.5 Jordanelle + 4 Deercrest are greater than or equal to 84. The fabrication constraint is 3.5 Jordanelle + 4 Deercrest = 84."/>
          <p:cNvPicPr preferRelativeResize="0"/>
          <p:nvPr/>
        </p:nvPicPr>
        <p:blipFill rotWithShape="1">
          <a:blip r:embed="rId6">
            <a:alphaModFix/>
          </a:blip>
          <a:srcRect/>
          <a:stretch/>
        </p:blipFill>
        <p:spPr>
          <a:xfrm>
            <a:off x="2445026" y="3867751"/>
            <a:ext cx="4391450" cy="217061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Integer Linear Optimization Models</a:t>
            </a:r>
            <a:endParaRPr lang="en-US" dirty="0">
              <a:latin typeface="+mj-lt"/>
            </a:endParaRPr>
          </a:p>
        </p:txBody>
      </p:sp>
      <p:sp>
        <p:nvSpPr>
          <p:cNvPr id="3" name="Text Placeholder 2"/>
          <p:cNvSpPr>
            <a:spLocks noGrp="1"/>
          </p:cNvSpPr>
          <p:nvPr>
            <p:ph type="body" idx="1"/>
          </p:nvPr>
        </p:nvSpPr>
        <p:spPr/>
        <p:txBody>
          <a:bodyPr/>
          <a:lstStyle/>
          <a:p>
            <a:pPr marL="256032" indent="-256032">
              <a:buSzPct val="100000"/>
            </a:pPr>
            <a:r>
              <a:rPr lang="en-US" sz="2400" dirty="0" smtClean="0">
                <a:latin typeface="+mn-lt"/>
              </a:rPr>
              <a:t>In </a:t>
            </a:r>
            <a:r>
              <a:rPr lang="en-US" sz="2400" dirty="0">
                <a:latin typeface="+mn-lt"/>
              </a:rPr>
              <a:t>an </a:t>
            </a:r>
            <a:r>
              <a:rPr lang="en-US" sz="2400" b="1" dirty="0">
                <a:latin typeface="+mn-lt"/>
              </a:rPr>
              <a:t>integer linear optimization model</a:t>
            </a:r>
            <a:r>
              <a:rPr lang="en-US" sz="2400" dirty="0">
                <a:latin typeface="+mn-lt"/>
              </a:rPr>
              <a:t> </a:t>
            </a:r>
            <a:r>
              <a:rPr lang="en-US" sz="2400" dirty="0" smtClean="0">
                <a:latin typeface="+mn-lt"/>
              </a:rPr>
              <a:t>(</a:t>
            </a:r>
            <a:r>
              <a:rPr lang="en-US" sz="2400" dirty="0">
                <a:latin typeface="+mn-lt"/>
              </a:rPr>
              <a:t>also called an </a:t>
            </a:r>
            <a:r>
              <a:rPr lang="en-US" sz="2400" b="1" dirty="0">
                <a:latin typeface="+mn-lt"/>
              </a:rPr>
              <a:t>integer </a:t>
            </a:r>
            <a:r>
              <a:rPr lang="en-US" sz="2400" b="1" dirty="0" smtClean="0">
                <a:latin typeface="+mn-lt"/>
              </a:rPr>
              <a:t>program</a:t>
            </a:r>
            <a:r>
              <a:rPr lang="en-US" sz="2400" dirty="0" smtClean="0">
                <a:latin typeface="+mn-lt"/>
              </a:rPr>
              <a:t>, </a:t>
            </a:r>
            <a:r>
              <a:rPr lang="en-US" sz="2400" dirty="0">
                <a:latin typeface="+mn-lt"/>
              </a:rPr>
              <a:t>or </a:t>
            </a:r>
            <a:r>
              <a:rPr lang="en-US" sz="2400" b="1" dirty="0" smtClean="0">
                <a:latin typeface="+mn-lt"/>
              </a:rPr>
              <a:t>I</a:t>
            </a:r>
            <a:r>
              <a:rPr lang="en-US" sz="100" b="1" dirty="0" smtClean="0">
                <a:latin typeface="+mn-lt"/>
              </a:rPr>
              <a:t> </a:t>
            </a:r>
            <a:r>
              <a:rPr lang="en-US" sz="2400" b="1" dirty="0" smtClean="0">
                <a:latin typeface="+mn-lt"/>
              </a:rPr>
              <a:t>P</a:t>
            </a:r>
            <a:r>
              <a:rPr lang="en-US" sz="2400" dirty="0" smtClean="0">
                <a:latin typeface="+mn-lt"/>
              </a:rPr>
              <a:t> model), </a:t>
            </a:r>
            <a:r>
              <a:rPr lang="en-US" sz="2400" dirty="0">
                <a:latin typeface="+mn-lt"/>
              </a:rPr>
              <a:t>some of or all the variables are restricted to being whole numbers</a:t>
            </a:r>
            <a:r>
              <a:rPr lang="en-US" sz="2400" dirty="0" smtClean="0">
                <a:latin typeface="+mn-lt"/>
              </a:rPr>
              <a:t>.</a:t>
            </a:r>
          </a:p>
          <a:p>
            <a:pPr marL="740664" lvl="1" indent="-283464">
              <a:buSzPct val="100000"/>
            </a:pPr>
            <a:r>
              <a:rPr lang="en-US" sz="2400" dirty="0" smtClean="0">
                <a:latin typeface="+mn-lt"/>
              </a:rPr>
              <a:t>A </a:t>
            </a:r>
            <a:r>
              <a:rPr lang="en-US" sz="2400" dirty="0">
                <a:latin typeface="+mn-lt"/>
              </a:rPr>
              <a:t>special </a:t>
            </a:r>
            <a:r>
              <a:rPr lang="en-US" sz="2400" dirty="0" smtClean="0">
                <a:latin typeface="+mn-lt"/>
              </a:rPr>
              <a:t>type of </a:t>
            </a:r>
            <a:r>
              <a:rPr lang="en-US" sz="2400" dirty="0">
                <a:latin typeface="+mn-lt"/>
              </a:rPr>
              <a:t>integer problem is one in which variables can be only 0 or </a:t>
            </a:r>
            <a:r>
              <a:rPr lang="en-US" sz="2400" dirty="0" smtClean="0">
                <a:latin typeface="+mn-lt"/>
              </a:rPr>
              <a:t>1.</a:t>
            </a:r>
            <a:endParaRPr lang="en-US" sz="2400" dirty="0">
              <a:latin typeface="+mn-lt"/>
            </a:endParaRPr>
          </a:p>
          <a:p>
            <a:pPr marL="256032" indent="-256032">
              <a:buSzPct val="100000"/>
            </a:pPr>
            <a:r>
              <a:rPr lang="en-US" sz="2400" dirty="0" smtClean="0">
                <a:latin typeface="+mn-lt"/>
              </a:rPr>
              <a:t>More difficult to solve, but have important applications in scheduling and supply chains.</a:t>
            </a:r>
            <a:endParaRPr lang="en-US" sz="2400" dirty="0">
              <a:latin typeface="+mn-lt"/>
            </a:endParaRPr>
          </a:p>
        </p:txBody>
      </p:sp>
    </p:spTree>
    <p:extLst>
      <p:ext uri="{BB962C8B-B14F-4D97-AF65-F5344CB8AC3E}">
        <p14:creationId xmlns:p14="http://schemas.microsoft.com/office/powerpoint/2010/main" val="12044750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Title 1"/>
          <p:cNvSpPr txBox="1">
            <a:spLocks noGrp="1"/>
          </p:cNvSpPr>
          <p:nvPr>
            <p:ph type="title"/>
          </p:nvPr>
        </p:nvSpPr>
        <p:spPr>
          <a:xfrm>
            <a:off x="457200" y="215372"/>
            <a:ext cx="8153400" cy="1097280"/>
          </a:xfrm>
          <a:prstGeom prst="rect">
            <a:avLst/>
          </a:prstGeom>
          <a:noFill/>
          <a:ln>
            <a:noFill/>
          </a:ln>
        </p:spPr>
        <p:txBody>
          <a:bodyPr spcFirstLastPara="1" wrap="square" lIns="0" tIns="91425" rIns="0" bIns="0" anchor="b" anchorCtr="0">
            <a:noAutofit/>
          </a:bodyPr>
          <a:lstStyle/>
          <a:p>
            <a:pPr lvl="0"/>
            <a:r>
              <a:rPr lang="en-US" dirty="0" smtClean="0">
                <a:latin typeface="+mj-lt"/>
              </a:rPr>
              <a:t>Example </a:t>
            </a:r>
            <a:r>
              <a:rPr lang="en-US" dirty="0">
                <a:latin typeface="+mj-lt"/>
              </a:rPr>
              <a:t>13.8: Graphing the Constraints in the S</a:t>
            </a:r>
            <a:r>
              <a:rPr lang="en-US" sz="100" dirty="0">
                <a:latin typeface="+mj-lt"/>
              </a:rPr>
              <a:t> </a:t>
            </a:r>
            <a:r>
              <a:rPr lang="en-US" dirty="0" err="1">
                <a:latin typeface="+mj-lt"/>
              </a:rPr>
              <a:t>S</a:t>
            </a:r>
            <a:r>
              <a:rPr lang="en-US" sz="100" dirty="0">
                <a:latin typeface="+mj-lt"/>
              </a:rPr>
              <a:t> </a:t>
            </a:r>
            <a:r>
              <a:rPr lang="en-US" dirty="0">
                <a:latin typeface="+mj-lt"/>
              </a:rPr>
              <a:t>C Problem </a:t>
            </a:r>
            <a:r>
              <a:rPr lang="en-US" sz="2000" b="0" dirty="0" smtClean="0">
                <a:latin typeface="+mj-lt"/>
              </a:rPr>
              <a:t>(2 </a:t>
            </a:r>
            <a:r>
              <a:rPr lang="en-US" sz="2000" b="0" dirty="0">
                <a:latin typeface="+mj-lt"/>
              </a:rPr>
              <a:t>of 3)</a:t>
            </a:r>
            <a:endParaRPr sz="2000" b="0" i="0" u="none" strike="noStrike" cap="none" dirty="0">
              <a:solidFill>
                <a:srgbClr val="007FA3"/>
              </a:solidFill>
              <a:latin typeface="+mj-lt"/>
              <a:sym typeface="Arial"/>
            </a:endParaRPr>
          </a:p>
        </p:txBody>
      </p:sp>
      <p:sp>
        <p:nvSpPr>
          <p:cNvPr id="555" name="Content Placeholder 2"/>
          <p:cNvSpPr txBox="1">
            <a:spLocks noGrp="1"/>
          </p:cNvSpPr>
          <p:nvPr>
            <p:ph type="body" idx="1"/>
          </p:nvPr>
        </p:nvSpPr>
        <p:spPr>
          <a:xfrm>
            <a:off x="457200" y="1600201"/>
            <a:ext cx="3048000" cy="56652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Finishing constraint:</a:t>
            </a:r>
            <a:endParaRPr sz="2400" dirty="0">
              <a:latin typeface="+mn-lt"/>
            </a:endParaRPr>
          </a:p>
        </p:txBody>
      </p:sp>
      <p:graphicFrame>
        <p:nvGraphicFramePr>
          <p:cNvPr id="7" name="Object 6" descr="1 Jordanelle + 1.5 Deercrest is less than or equal to 21"/>
          <p:cNvGraphicFramePr>
            <a:graphicFrameLocks noChangeAspect="1"/>
          </p:cNvGraphicFramePr>
          <p:nvPr>
            <p:extLst>
              <p:ext uri="{D42A27DB-BD31-4B8C-83A1-F6EECF244321}">
                <p14:modId xmlns:p14="http://schemas.microsoft.com/office/powerpoint/2010/main" val="3723644577"/>
              </p:ext>
            </p:extLst>
          </p:nvPr>
        </p:nvGraphicFramePr>
        <p:xfrm>
          <a:off x="3736566" y="1806777"/>
          <a:ext cx="3441859" cy="293370"/>
        </p:xfrm>
        <a:graphic>
          <a:graphicData uri="http://schemas.openxmlformats.org/presentationml/2006/ole">
            <mc:AlternateContent xmlns:mc="http://schemas.openxmlformats.org/markup-compatibility/2006">
              <mc:Choice xmlns:v="urn:schemas-microsoft-com:vml" Requires="v">
                <p:oleObj spid="_x0000_s18282" name="Equation" r:id="rId4" imgW="4165560" imgH="355320" progId="Equation.DSMT4">
                  <p:embed/>
                </p:oleObj>
              </mc:Choice>
              <mc:Fallback>
                <p:oleObj name="Equation" r:id="rId4" imgW="4165560" imgH="355320" progId="Equation.DSMT4">
                  <p:embed/>
                  <p:pic>
                    <p:nvPicPr>
                      <p:cNvPr id="6" name="Object 5"/>
                      <p:cNvPicPr/>
                      <p:nvPr/>
                    </p:nvPicPr>
                    <p:blipFill>
                      <a:blip r:embed="rId5"/>
                      <a:stretch>
                        <a:fillRect/>
                      </a:stretch>
                    </p:blipFill>
                    <p:spPr>
                      <a:xfrm>
                        <a:off x="3736566" y="1806777"/>
                        <a:ext cx="3441859" cy="293370"/>
                      </a:xfrm>
                      <a:prstGeom prst="rect">
                        <a:avLst/>
                      </a:prstGeom>
                    </p:spPr>
                  </p:pic>
                </p:oleObj>
              </mc:Fallback>
            </mc:AlternateContent>
          </a:graphicData>
        </a:graphic>
      </p:graphicFrame>
      <p:sp>
        <p:nvSpPr>
          <p:cNvPr id="557" name="Content Placeholder 2"/>
          <p:cNvSpPr txBox="1">
            <a:spLocks noGrp="1"/>
          </p:cNvSpPr>
          <p:nvPr>
            <p:ph type="body" idx="2"/>
          </p:nvPr>
        </p:nvSpPr>
        <p:spPr>
          <a:xfrm>
            <a:off x="452718" y="2296356"/>
            <a:ext cx="7912349" cy="1426558"/>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400" b="0" i="0" u="none" strike="noStrike" cap="none" dirty="0">
                <a:solidFill>
                  <a:srgbClr val="000000"/>
                </a:solidFill>
                <a:latin typeface="+mn-lt"/>
                <a:sym typeface="Arial"/>
              </a:rPr>
              <a:t>Plot the equation: 1 Jordanelle + 1.5 Deercrest = 21</a:t>
            </a:r>
            <a:endParaRPr sz="2400" dirty="0">
              <a:latin typeface="+mn-lt"/>
            </a:endParaRPr>
          </a:p>
          <a:p>
            <a:pPr marL="741553" marR="0" lvl="1" indent="-284353" algn="l" rtl="0">
              <a:spcAft>
                <a:spcPts val="0"/>
              </a:spcAft>
              <a:buClr>
                <a:srgbClr val="007FA3"/>
              </a:buClr>
              <a:buSzPts val="2000"/>
              <a:buFont typeface="Arial"/>
              <a:buChar char="–"/>
            </a:pPr>
            <a:r>
              <a:rPr lang="en-US" sz="2400" b="0" i="0" u="none" strike="noStrike" cap="none" dirty="0">
                <a:solidFill>
                  <a:srgbClr val="000000"/>
                </a:solidFill>
                <a:latin typeface="+mn-lt"/>
                <a:sym typeface="Arial"/>
              </a:rPr>
              <a:t>Set Jordanelle = 0; Deercrest = 14</a:t>
            </a:r>
            <a:endParaRPr sz="2400" dirty="0">
              <a:latin typeface="+mn-lt"/>
            </a:endParaRPr>
          </a:p>
          <a:p>
            <a:pPr marL="741553" marR="0" lvl="1" indent="-284353" algn="l" rtl="0">
              <a:spcAft>
                <a:spcPts val="0"/>
              </a:spcAft>
              <a:buClr>
                <a:srgbClr val="007FA3"/>
              </a:buClr>
              <a:buSzPts val="2000"/>
              <a:buFont typeface="Arial"/>
              <a:buChar char="–"/>
            </a:pPr>
            <a:r>
              <a:rPr lang="en-US" sz="2400" b="0" i="0" u="none" strike="noStrike" cap="none" dirty="0">
                <a:solidFill>
                  <a:srgbClr val="000000"/>
                </a:solidFill>
                <a:latin typeface="+mn-lt"/>
                <a:sym typeface="Arial"/>
              </a:rPr>
              <a:t>Set Deercrest = 0; Jordanelle = 21</a:t>
            </a:r>
            <a:endParaRPr sz="2400" b="0" i="0" u="none" strike="noStrike" cap="none" dirty="0">
              <a:solidFill>
                <a:srgbClr val="000000"/>
              </a:solidFill>
              <a:latin typeface="+mn-lt"/>
              <a:sym typeface="Arial"/>
            </a:endParaRPr>
          </a:p>
        </p:txBody>
      </p:sp>
      <p:pic>
        <p:nvPicPr>
          <p:cNvPr id="558" name="Picture 2" descr="A line graph illustrates the finishing constraint with respect to Jordanelle and Deercrest. The graph has its horizontal axis representing the feasible points of Jordanelle and its vertical axis representing the feasible points of Deercrest. Both the axes range from 0 to 25, in unit increments. A falling line connects (0, 21) and (24, 0). This line represents the fabrication constraint line. Another falling line connects (0, 14) and (21, 0). A label pointing to the line reads, points satisfying 1 Jordanelle + 1.5 Deercrest are greater than or equal to 21. The finishing constraint is 1 Jordanelle + 1.5 Deercrest = 21."/>
          <p:cNvPicPr preferRelativeResize="0"/>
          <p:nvPr/>
        </p:nvPicPr>
        <p:blipFill rotWithShape="1">
          <a:blip r:embed="rId6">
            <a:alphaModFix/>
          </a:blip>
          <a:srcRect/>
          <a:stretch/>
        </p:blipFill>
        <p:spPr>
          <a:xfrm>
            <a:off x="2671785" y="3978676"/>
            <a:ext cx="3931748" cy="228992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13.8: Graphing the Constraints in the S</a:t>
            </a:r>
            <a:r>
              <a:rPr lang="en-US" sz="100" dirty="0">
                <a:latin typeface="+mj-lt"/>
              </a:rPr>
              <a:t> </a:t>
            </a:r>
            <a:r>
              <a:rPr lang="en-US" dirty="0" err="1">
                <a:latin typeface="+mj-lt"/>
              </a:rPr>
              <a:t>S</a:t>
            </a:r>
            <a:r>
              <a:rPr lang="en-US" sz="100" dirty="0">
                <a:latin typeface="+mj-lt"/>
              </a:rPr>
              <a:t> </a:t>
            </a:r>
            <a:r>
              <a:rPr lang="en-US" dirty="0">
                <a:latin typeface="+mj-lt"/>
              </a:rPr>
              <a:t>C Problem </a:t>
            </a:r>
            <a:r>
              <a:rPr lang="en-US" sz="2000" b="0" dirty="0" smtClean="0">
                <a:latin typeface="+mj-lt"/>
              </a:rPr>
              <a:t>(3 </a:t>
            </a:r>
            <a:r>
              <a:rPr lang="en-US" sz="2000" b="0" dirty="0">
                <a:latin typeface="+mj-lt"/>
              </a:rPr>
              <a:t>of 3)</a:t>
            </a:r>
            <a:endParaRPr sz="2000" b="0" i="0" u="none" strike="noStrike" cap="none" dirty="0">
              <a:solidFill>
                <a:srgbClr val="007FA3"/>
              </a:solidFill>
              <a:latin typeface="+mj-lt"/>
              <a:sym typeface="Arial"/>
            </a:endParaRPr>
          </a:p>
        </p:txBody>
      </p:sp>
      <p:sp>
        <p:nvSpPr>
          <p:cNvPr id="564" name="Content Placeholder 2"/>
          <p:cNvSpPr txBox="1">
            <a:spLocks noGrp="1"/>
          </p:cNvSpPr>
          <p:nvPr>
            <p:ph type="body" idx="1"/>
          </p:nvPr>
        </p:nvSpPr>
        <p:spPr>
          <a:xfrm>
            <a:off x="457200" y="1600201"/>
            <a:ext cx="3276600" cy="55659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Market mix constraint:</a:t>
            </a:r>
            <a:endParaRPr dirty="0">
              <a:latin typeface="+mn-lt"/>
            </a:endParaRPr>
          </a:p>
        </p:txBody>
      </p:sp>
      <p:graphicFrame>
        <p:nvGraphicFramePr>
          <p:cNvPr id="7" name="Object 6" descr="Negative 2 Jordanelle + 1 Deercrest is greater than or equal to 0"/>
          <p:cNvGraphicFramePr>
            <a:graphicFrameLocks noChangeAspect="1"/>
          </p:cNvGraphicFramePr>
          <p:nvPr>
            <p:extLst>
              <p:ext uri="{D42A27DB-BD31-4B8C-83A1-F6EECF244321}">
                <p14:modId xmlns:p14="http://schemas.microsoft.com/office/powerpoint/2010/main" val="2843943971"/>
              </p:ext>
            </p:extLst>
          </p:nvPr>
        </p:nvGraphicFramePr>
        <p:xfrm>
          <a:off x="3796348" y="1830406"/>
          <a:ext cx="3220085" cy="293370"/>
        </p:xfrm>
        <a:graphic>
          <a:graphicData uri="http://schemas.openxmlformats.org/presentationml/2006/ole">
            <mc:AlternateContent xmlns:mc="http://schemas.openxmlformats.org/markup-compatibility/2006">
              <mc:Choice xmlns:v="urn:schemas-microsoft-com:vml" Requires="v">
                <p:oleObj spid="_x0000_s19305" name="Equation" r:id="rId4" imgW="3898800" imgH="355320" progId="Equation.DSMT4">
                  <p:embed/>
                </p:oleObj>
              </mc:Choice>
              <mc:Fallback>
                <p:oleObj name="Equation" r:id="rId4" imgW="3898800" imgH="355320" progId="Equation.DSMT4">
                  <p:embed/>
                  <p:pic>
                    <p:nvPicPr>
                      <p:cNvPr id="6" name="Object 5"/>
                      <p:cNvPicPr/>
                      <p:nvPr/>
                    </p:nvPicPr>
                    <p:blipFill>
                      <a:blip r:embed="rId5"/>
                      <a:stretch>
                        <a:fillRect/>
                      </a:stretch>
                    </p:blipFill>
                    <p:spPr>
                      <a:xfrm>
                        <a:off x="3796348" y="1830406"/>
                        <a:ext cx="3220085" cy="293370"/>
                      </a:xfrm>
                      <a:prstGeom prst="rect">
                        <a:avLst/>
                      </a:prstGeom>
                    </p:spPr>
                  </p:pic>
                </p:oleObj>
              </mc:Fallback>
            </mc:AlternateContent>
          </a:graphicData>
        </a:graphic>
      </p:graphicFrame>
      <p:sp>
        <p:nvSpPr>
          <p:cNvPr id="566" name="Content Placeholder 2"/>
          <p:cNvSpPr txBox="1">
            <a:spLocks noGrp="1"/>
          </p:cNvSpPr>
          <p:nvPr>
            <p:ph type="body" idx="2"/>
          </p:nvPr>
        </p:nvSpPr>
        <p:spPr>
          <a:xfrm>
            <a:off x="452718" y="2256599"/>
            <a:ext cx="8229600" cy="1297234"/>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ts val="2000"/>
              <a:buFont typeface="Arial"/>
              <a:buChar char="–"/>
            </a:pPr>
            <a:r>
              <a:rPr lang="en-US" sz="2400" b="0" i="0" u="none" strike="noStrike" cap="none" dirty="0">
                <a:solidFill>
                  <a:srgbClr val="000000"/>
                </a:solidFill>
                <a:latin typeface="+mn-lt"/>
                <a:sym typeface="Arial"/>
              </a:rPr>
              <a:t>Plot the equation: −2 Jordanelle + 1 Deercrest = 0</a:t>
            </a:r>
            <a:endParaRPr sz="2400" dirty="0">
              <a:latin typeface="+mn-lt"/>
            </a:endParaRPr>
          </a:p>
          <a:p>
            <a:pPr marL="741553" marR="0" lvl="1" indent="-284353" algn="l" rtl="0">
              <a:spcAft>
                <a:spcPts val="0"/>
              </a:spcAft>
              <a:buClr>
                <a:srgbClr val="007FA3"/>
              </a:buClr>
              <a:buSzPts val="2000"/>
              <a:buFont typeface="Arial"/>
              <a:buChar char="–"/>
            </a:pPr>
            <a:r>
              <a:rPr lang="en-US" sz="2400" b="0" i="0" u="none" strike="noStrike" cap="none" dirty="0">
                <a:solidFill>
                  <a:srgbClr val="000000"/>
                </a:solidFill>
                <a:latin typeface="+mn-lt"/>
                <a:sym typeface="Arial"/>
              </a:rPr>
              <a:t>Set Jordanelle = 5; Deercrest = 10</a:t>
            </a:r>
            <a:endParaRPr sz="2400" dirty="0">
              <a:latin typeface="+mn-lt"/>
            </a:endParaRPr>
          </a:p>
          <a:p>
            <a:pPr marL="741553" marR="0" lvl="1" indent="-284353" algn="l" rtl="0">
              <a:spcAft>
                <a:spcPts val="0"/>
              </a:spcAft>
              <a:buClr>
                <a:srgbClr val="007FA3"/>
              </a:buClr>
              <a:buSzPts val="2000"/>
              <a:buFont typeface="Arial"/>
              <a:buChar char="–"/>
            </a:pPr>
            <a:r>
              <a:rPr lang="en-US" sz="2400" b="0" i="0" u="none" strike="noStrike" cap="none" dirty="0">
                <a:solidFill>
                  <a:srgbClr val="000000"/>
                </a:solidFill>
                <a:latin typeface="+mn-lt"/>
                <a:sym typeface="Arial"/>
              </a:rPr>
              <a:t>Set Deercrest = 0; Jordanelle = 0</a:t>
            </a:r>
            <a:endParaRPr sz="2400" b="0" i="0" u="none" strike="noStrike" cap="none" dirty="0">
              <a:solidFill>
                <a:srgbClr val="000000"/>
              </a:solidFill>
              <a:latin typeface="+mn-lt"/>
              <a:sym typeface="Arial"/>
            </a:endParaRPr>
          </a:p>
        </p:txBody>
      </p:sp>
      <p:pic>
        <p:nvPicPr>
          <p:cNvPr id="567" name="Picture 4" descr="A line graph illustrates the market mix constraint with respect to Jordanelle and Deercrest. The graph has its horizontal axis representing the feasible points of Jordanelle and its vertical axis representing the feasible points of Deercrest. Both the axes range from 0 to 25, in unit increments. Two falling lines represent the fabrication constraints and the finishing constraints. A rising line starts from the origin and intersects the constraint line of fabrication and the constraint line of finishing. This line representing the marketing mix constraint is labeled, marketing mix constraint, Deercrest, negative 2, Jordanelle = 0. An arrow from this line points to the northwest. A label on this line reads, points satisfying Deercrest minus 2 Jordanelle are greater than or equal to 0. The point of intersection of marketing mix constraint and the finishing constraint is highlighted."/>
          <p:cNvPicPr preferRelativeResize="0"/>
          <p:nvPr/>
        </p:nvPicPr>
        <p:blipFill rotWithShape="1">
          <a:blip r:embed="rId6">
            <a:alphaModFix/>
          </a:blip>
          <a:srcRect/>
          <a:stretch/>
        </p:blipFill>
        <p:spPr>
          <a:xfrm>
            <a:off x="2441447" y="3649955"/>
            <a:ext cx="4518231" cy="2577315"/>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Title 1"/>
          <p:cNvSpPr txBox="1">
            <a:spLocks noGrp="1"/>
          </p:cNvSpPr>
          <p:nvPr>
            <p:ph type="title"/>
          </p:nvPr>
        </p:nvSpPr>
        <p:spPr>
          <a:xfrm>
            <a:off x="457200" y="215372"/>
            <a:ext cx="83820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13.9: </a:t>
            </a:r>
            <a:r>
              <a:rPr lang="en-US" sz="3600" b="1" i="0" u="none" strike="noStrike" cap="none" dirty="0">
                <a:solidFill>
                  <a:srgbClr val="007FA3"/>
                </a:solidFill>
                <a:latin typeface="+mj-lt"/>
                <a:ea typeface="Arial"/>
                <a:cs typeface="Arial"/>
                <a:sym typeface="Arial"/>
              </a:rPr>
              <a:t>Identifying the Feasible Region and Optimal </a:t>
            </a:r>
            <a:r>
              <a:rPr lang="en-US" sz="3600" b="1" i="0" u="none" strike="noStrike" cap="none" dirty="0" smtClean="0">
                <a:solidFill>
                  <a:srgbClr val="007FA3"/>
                </a:solidFill>
                <a:latin typeface="+mj-lt"/>
                <a:ea typeface="Arial"/>
                <a:cs typeface="Arial"/>
                <a:sym typeface="Arial"/>
              </a:rPr>
              <a:t>Solution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573" name="Content Placeholder 3"/>
          <p:cNvSpPr txBox="1">
            <a:spLocks noGrp="1"/>
          </p:cNvSpPr>
          <p:nvPr>
            <p:ph type="body" idx="1"/>
          </p:nvPr>
        </p:nvSpPr>
        <p:spPr>
          <a:xfrm>
            <a:off x="457200" y="1600200"/>
            <a:ext cx="2514600" cy="573499"/>
          </a:xfrm>
          <a:prstGeom prst="rect">
            <a:avLst/>
          </a:prstGeom>
          <a:noFill/>
          <a:ln>
            <a:noFill/>
          </a:ln>
        </p:spPr>
        <p:txBody>
          <a:bodyPr spcFirstLastPara="1" wrap="square" lIns="0" tIns="0" rIns="0" bIns="0" anchor="t" anchorCtr="0">
            <a:noAutofit/>
          </a:bodyPr>
          <a:lstStyle/>
          <a:p>
            <a:pPr marL="256032" indent="-256032">
              <a:buSzPts val="2400"/>
            </a:pPr>
            <a:r>
              <a:rPr lang="en-US" sz="2400" b="0" i="0" u="none" strike="noStrike" cap="none" dirty="0">
                <a:solidFill>
                  <a:srgbClr val="000000"/>
                </a:solidFill>
                <a:latin typeface="+mn-lt"/>
                <a:ea typeface="Arial"/>
                <a:cs typeface="Arial"/>
                <a:sym typeface="Arial"/>
              </a:rPr>
              <a:t>Feasible region</a:t>
            </a:r>
            <a:endParaRPr sz="2400" b="0" i="0" u="none" strike="noStrike" cap="none" dirty="0">
              <a:solidFill>
                <a:schemeClr val="dk1"/>
              </a:solidFill>
              <a:latin typeface="+mn-lt"/>
              <a:ea typeface="Arial"/>
              <a:cs typeface="Arial"/>
              <a:sym typeface="Arial"/>
            </a:endParaRPr>
          </a:p>
        </p:txBody>
      </p:sp>
      <p:pic>
        <p:nvPicPr>
          <p:cNvPr id="574" name="Picture 3" descr="A line graph illustrates the market mix constraint with respect to Jordanelle and Deercrest. The graph has its horizontal axis representing the feasible points of Jordanelle and its vertical axis representing the feasible points of Deercrest. Both the axes range from 0 to 25, in unit increments. Two falling lines represent the fabrication constraints and the finishing constraints. A rising line from the origin intersects the constraint line of fabrication and the constraint line of finishing. This line represents the marketing mix constraint. The region to the left of the point of intersection of marketing mix constraint and the finishing constraint, to the right of the y axis, below the finishing constraint, and above the marketing mix constraint, is shaded. This region is triangular and is labeled, feasible region."/>
          <p:cNvPicPr preferRelativeResize="0"/>
          <p:nvPr/>
        </p:nvPicPr>
        <p:blipFill rotWithShape="1">
          <a:blip r:embed="rId3">
            <a:alphaModFix/>
          </a:blip>
          <a:srcRect/>
          <a:stretch/>
        </p:blipFill>
        <p:spPr>
          <a:xfrm>
            <a:off x="1391765" y="2358732"/>
            <a:ext cx="6360471" cy="3700638"/>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Corner Points</a:t>
            </a:r>
            <a:endParaRPr sz="3600" b="1" i="0" u="none" strike="noStrike" cap="none" dirty="0">
              <a:solidFill>
                <a:srgbClr val="007FA3"/>
              </a:solidFill>
              <a:latin typeface="+mj-lt"/>
              <a:ea typeface="Arial"/>
              <a:cs typeface="Arial"/>
              <a:sym typeface="Arial"/>
            </a:endParaRPr>
          </a:p>
        </p:txBody>
      </p:sp>
      <p:sp>
        <p:nvSpPr>
          <p:cNvPr id="580" name="Content Placeholder 2"/>
          <p:cNvSpPr txBox="1">
            <a:spLocks noGrp="1"/>
          </p:cNvSpPr>
          <p:nvPr>
            <p:ph type="body" idx="1"/>
          </p:nvPr>
        </p:nvSpPr>
        <p:spPr>
          <a:xfrm>
            <a:off x="457200" y="1600201"/>
            <a:ext cx="7924800" cy="1938866"/>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smtClean="0">
                <a:solidFill>
                  <a:srgbClr val="000000"/>
                </a:solidFill>
                <a:latin typeface="+mn-lt"/>
                <a:sym typeface="Arial"/>
              </a:rPr>
              <a:t>The points at which the constraint lines intersect along the feasible region are called </a:t>
            </a:r>
            <a:r>
              <a:rPr lang="en-US" sz="2400" b="1" i="0" u="none" strike="noStrike" cap="none" dirty="0" smtClean="0">
                <a:solidFill>
                  <a:srgbClr val="000000"/>
                </a:solidFill>
                <a:latin typeface="+mn-lt"/>
                <a:sym typeface="Arial"/>
              </a:rPr>
              <a:t>corner points</a:t>
            </a:r>
            <a:r>
              <a:rPr lang="en-US" sz="2400" b="0" i="0" u="none" strike="noStrike" cap="none" dirty="0" smtClean="0">
                <a:solidFill>
                  <a:srgbClr val="000000"/>
                </a:solidFill>
                <a:latin typeface="+mn-lt"/>
                <a:sym typeface="Arial"/>
              </a:rPr>
              <a:t>.</a:t>
            </a:r>
            <a:endParaRPr sz="2400" dirty="0" smtClean="0">
              <a:latin typeface="+mn-lt"/>
            </a:endParaRPr>
          </a:p>
          <a:p>
            <a:pPr marL="255650" marR="0" lvl="0" indent="-255650" algn="l" rtl="0">
              <a:spcBef>
                <a:spcPts val="1500"/>
              </a:spcBef>
              <a:spcAft>
                <a:spcPts val="0"/>
              </a:spcAft>
              <a:buClr>
                <a:srgbClr val="007FA3"/>
              </a:buClr>
              <a:buSzPts val="2400"/>
              <a:buFont typeface="Arial"/>
              <a:buChar char="•"/>
            </a:pPr>
            <a:r>
              <a:rPr lang="en-US" sz="2400" b="0" i="0" u="none" strike="noStrike" cap="none" dirty="0" smtClean="0">
                <a:solidFill>
                  <a:srgbClr val="000000"/>
                </a:solidFill>
                <a:latin typeface="+mn-lt"/>
                <a:sym typeface="Arial"/>
              </a:rPr>
              <a:t>If an optimal solution exists, then it will occur at a corner point.</a:t>
            </a:r>
            <a:endParaRPr sz="2400" b="0" i="0" u="none" strike="noStrike" cap="none" dirty="0">
              <a:solidFill>
                <a:schemeClr val="dk1"/>
              </a:solidFill>
              <a:latin typeface="+mn-lt"/>
              <a:sym typeface="Arial"/>
            </a:endParaRPr>
          </a:p>
        </p:txBody>
      </p:sp>
      <p:pic>
        <p:nvPicPr>
          <p:cNvPr id="581" name="Picture 3" descr="A line graph illustrates the market mix constraint with respect to Jordanelle and Deercrest. The graph has its horizontal axis representing the feasible points of Jordanelle and its vertical axis representing the feasible points of Deercrest. Both the axes range from 0 to 25, in unit increments. Two falling lines represent the fabrication constraints and the finishing constraints. A rising line from the origin intersects the constraint line of fabrication and the constraint line of finishing. This line represents the marketing mix constraint. The region to the left of the point of intersection of marketing mix constraint and the finishing constraint, to the right of the y axis, below the finishing constraint, and above the marketing mix constraint, is shaded. This region is triangular and is labeled, feasible region. The vertices of this region are circled."/>
          <p:cNvPicPr preferRelativeResize="0"/>
          <p:nvPr/>
        </p:nvPicPr>
        <p:blipFill rotWithShape="1">
          <a:blip r:embed="rId3">
            <a:alphaModFix/>
          </a:blip>
          <a:srcRect/>
          <a:stretch/>
        </p:blipFill>
        <p:spPr>
          <a:xfrm>
            <a:off x="2289200" y="3659430"/>
            <a:ext cx="4565600" cy="2411918"/>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Title 1"/>
          <p:cNvSpPr txBox="1">
            <a:spLocks noGrp="1"/>
          </p:cNvSpPr>
          <p:nvPr>
            <p:ph type="title"/>
          </p:nvPr>
        </p:nvSpPr>
        <p:spPr>
          <a:xfrm>
            <a:off x="457200" y="215372"/>
            <a:ext cx="83820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13.9: Identifying the Feasible Region and Optimal Solution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587" name="Content Placeholder 3"/>
          <p:cNvSpPr txBox="1">
            <a:spLocks noGrp="1"/>
          </p:cNvSpPr>
          <p:nvPr>
            <p:ph type="body" idx="1"/>
          </p:nvPr>
        </p:nvSpPr>
        <p:spPr>
          <a:xfrm>
            <a:off x="457200" y="1600199"/>
            <a:ext cx="3106688" cy="471593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1800"/>
              <a:buFont typeface="Arial"/>
              <a:buChar char="•"/>
            </a:pPr>
            <a:r>
              <a:rPr lang="en-US" sz="1800" b="0" i="0" u="none" strike="noStrike" cap="none" dirty="0">
                <a:solidFill>
                  <a:srgbClr val="000000"/>
                </a:solidFill>
                <a:latin typeface="+mn-lt"/>
                <a:sym typeface="Arial"/>
              </a:rPr>
              <a:t>Because our objective is to maximize profit, we seek a corner point that has the largest value of the objective function Total Profit = 50 Jordanelle + 65 Deercrest.</a:t>
            </a:r>
            <a:endParaRPr sz="1800" dirty="0">
              <a:latin typeface="+mn-lt"/>
            </a:endParaRPr>
          </a:p>
          <a:p>
            <a:pPr marL="255650" marR="0" lvl="0" indent="-255650" algn="l" rtl="0">
              <a:spcAft>
                <a:spcPts val="0"/>
              </a:spcAft>
              <a:buClr>
                <a:srgbClr val="007FA3"/>
              </a:buClr>
              <a:buSzPts val="1800"/>
              <a:buFont typeface="Arial"/>
              <a:buChar char="•"/>
            </a:pPr>
            <a:r>
              <a:rPr lang="en-US" sz="1800" b="0" i="0" u="none" strike="noStrike" cap="none" dirty="0">
                <a:solidFill>
                  <a:srgbClr val="000000"/>
                </a:solidFill>
                <a:latin typeface="+mn-lt"/>
                <a:sym typeface="Arial"/>
              </a:rPr>
              <a:t>Graph the profit line and move in an improving direction until it passes through the last corner point of the feasible region.</a:t>
            </a:r>
            <a:endParaRPr sz="1800" dirty="0">
              <a:latin typeface="+mn-lt"/>
            </a:endParaRPr>
          </a:p>
          <a:p>
            <a:pPr marL="255650" marR="0" lvl="0" indent="-255650" algn="l" rtl="0">
              <a:spcAft>
                <a:spcPts val="0"/>
              </a:spcAft>
              <a:buClr>
                <a:srgbClr val="007FA3"/>
              </a:buClr>
              <a:buSzPts val="1800"/>
              <a:buFont typeface="Arial"/>
              <a:buChar char="•"/>
            </a:pPr>
            <a:r>
              <a:rPr lang="en-US" sz="1800" b="0" i="0" u="none" strike="noStrike" cap="none" dirty="0">
                <a:solidFill>
                  <a:srgbClr val="000000"/>
                </a:solidFill>
                <a:latin typeface="+mn-lt"/>
                <a:sym typeface="Arial"/>
              </a:rPr>
              <a:t>Solve the two intersecting equations simultaneously to find the optimal solution.</a:t>
            </a:r>
            <a:endParaRPr sz="1800" b="0" i="0" u="none" strike="noStrike" cap="none" dirty="0">
              <a:solidFill>
                <a:schemeClr val="dk1"/>
              </a:solidFill>
              <a:latin typeface="+mn-lt"/>
              <a:sym typeface="Arial"/>
            </a:endParaRPr>
          </a:p>
        </p:txBody>
      </p:sp>
      <p:pic>
        <p:nvPicPr>
          <p:cNvPr id="588" name="Picture 3" descr="A line graph illustrates where the optimal solution is reached with respect to Jordanelle and Deercrest. The graph has its horizontal axis representing the feasible points of Jordanelle and its vertical axis representing the feasible points of Deercrest. Both the axes range from 0 to 25, in unit increments. Two falling lines represent the fabrication constraints and the finishing constraints. A rising line from the origin intersects the constraint line of fabrication and the constraint line of finishing. This line represents the marketing mix constraint. The region to the left of the point of intersection of marketing mix constraint and the finishing constraint, to the right of the y axis, below the finishing constraint, and above the marketing mix constraint, is shaded. This region is triangular and is labeled, feasible region. Three dotted falling lines represent P = 1000, P = 800, and P = 600. The lines are parallel to each other. An arrow points from the lowermost line P = 600 to the topmost line P = 100, through P = 800. The intersection point of the finishing and the market mix lines represents the optimal solution where Jordanelle = 5.25, Deercrest = 10.5, and profit = $945."/>
          <p:cNvPicPr preferRelativeResize="0"/>
          <p:nvPr/>
        </p:nvPicPr>
        <p:blipFill rotWithShape="1">
          <a:blip r:embed="rId3">
            <a:alphaModFix/>
          </a:blip>
          <a:srcRect/>
          <a:stretch/>
        </p:blipFill>
        <p:spPr>
          <a:xfrm>
            <a:off x="3912764" y="2008296"/>
            <a:ext cx="4282969" cy="2539519"/>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How Solver Works</a:t>
            </a:r>
            <a:endParaRPr sz="3600" b="1" i="0" u="none" strike="noStrike" cap="none" dirty="0">
              <a:solidFill>
                <a:srgbClr val="007FA3"/>
              </a:solidFill>
              <a:latin typeface="+mj-lt"/>
              <a:ea typeface="Arial"/>
              <a:cs typeface="Arial"/>
              <a:sym typeface="Arial"/>
            </a:endParaRPr>
          </a:p>
        </p:txBody>
      </p:sp>
      <p:sp>
        <p:nvSpPr>
          <p:cNvPr id="594" name="Content Placeholder 2"/>
          <p:cNvSpPr txBox="1">
            <a:spLocks noGrp="1"/>
          </p:cNvSpPr>
          <p:nvPr>
            <p:ph type="body" idx="1"/>
          </p:nvPr>
        </p:nvSpPr>
        <p:spPr>
          <a:xfrm>
            <a:off x="457200" y="1600201"/>
            <a:ext cx="8229600" cy="404164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Solver uses a mathematical algorithm called the simplex method, which was developed in 1947 by the late Dr. George </a:t>
            </a:r>
            <a:r>
              <a:rPr lang="en-US" sz="2400" b="0" i="0" u="none" strike="noStrike" cap="none" dirty="0" err="1">
                <a:solidFill>
                  <a:srgbClr val="000000"/>
                </a:solidFill>
                <a:latin typeface="+mn-lt"/>
                <a:sym typeface="Arial"/>
              </a:rPr>
              <a:t>Dantzig</a:t>
            </a:r>
            <a:r>
              <a:rPr lang="en-US" sz="2400" b="0" i="0" u="none" strike="noStrike" cap="none" dirty="0">
                <a:solidFill>
                  <a:srgbClr val="000000"/>
                </a:solidFill>
                <a:latin typeface="+mn-lt"/>
                <a:sym typeface="Arial"/>
              </a:rPr>
              <a:t>.</a:t>
            </a:r>
            <a:endParaRPr sz="2400" dirty="0">
              <a:latin typeface="+mn-lt"/>
            </a:endParaRPr>
          </a:p>
          <a:p>
            <a:pPr marL="741553" marR="0" lvl="1" indent="-284353" algn="l" rtl="0">
              <a:spcBef>
                <a:spcPts val="600"/>
              </a:spcBef>
              <a:spcAft>
                <a:spcPts val="0"/>
              </a:spcAft>
              <a:buClr>
                <a:srgbClr val="007FA3"/>
              </a:buClr>
              <a:buSzPts val="2000"/>
              <a:buFont typeface="Arial"/>
              <a:buChar char="–"/>
            </a:pPr>
            <a:r>
              <a:rPr lang="en-US" sz="2400" b="0" i="0" u="none" strike="noStrike" cap="none" dirty="0">
                <a:solidFill>
                  <a:srgbClr val="000000"/>
                </a:solidFill>
                <a:latin typeface="+mn-lt"/>
                <a:sym typeface="Arial"/>
              </a:rPr>
              <a:t>The simplex method characterizes feasible solutions algebraically by solving systems of linear equations.</a:t>
            </a:r>
            <a:endParaRPr sz="2400" dirty="0">
              <a:latin typeface="+mn-lt"/>
            </a:endParaRPr>
          </a:p>
          <a:p>
            <a:pPr marL="741553" marR="0" lvl="1" indent="-284353" algn="l" rtl="0">
              <a:spcBef>
                <a:spcPts val="600"/>
              </a:spcBef>
              <a:spcAft>
                <a:spcPts val="0"/>
              </a:spcAft>
              <a:buClr>
                <a:srgbClr val="007FA3"/>
              </a:buClr>
              <a:buSzPts val="2000"/>
              <a:buFont typeface="Arial"/>
              <a:buChar char="–"/>
            </a:pPr>
            <a:r>
              <a:rPr lang="en-US" sz="2400" b="0" i="0" u="none" strike="noStrike" cap="none" dirty="0">
                <a:solidFill>
                  <a:srgbClr val="000000"/>
                </a:solidFill>
                <a:latin typeface="+mn-lt"/>
                <a:sym typeface="Arial"/>
              </a:rPr>
              <a:t>It moves systematically from one corner point to another to improve the objective function until an optimal solution is found (or until the problem is deemed infeasible or unbounded).</a:t>
            </a:r>
            <a:endParaRPr sz="2400" dirty="0">
              <a:latin typeface="+mn-lt"/>
            </a:endParaRPr>
          </a:p>
          <a:p>
            <a:pPr marL="741553" marR="0" lvl="1" indent="-284353" algn="l" rtl="0">
              <a:spcBef>
                <a:spcPts val="600"/>
              </a:spcBef>
              <a:spcAft>
                <a:spcPts val="0"/>
              </a:spcAft>
              <a:buClr>
                <a:srgbClr val="007FA3"/>
              </a:buClr>
              <a:buSzPts val="2000"/>
              <a:buFont typeface="Arial"/>
              <a:buChar char="–"/>
            </a:pPr>
            <a:r>
              <a:rPr lang="en-US" sz="2400" b="0" i="0" u="none" strike="noStrike" cap="none" dirty="0">
                <a:solidFill>
                  <a:srgbClr val="000000"/>
                </a:solidFill>
                <a:latin typeface="+mn-lt"/>
                <a:sym typeface="Arial"/>
              </a:rPr>
              <a:t>It is quick and efficient.</a:t>
            </a:r>
            <a:endParaRPr sz="2400" dirty="0">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Title 1"/>
          <p:cNvSpPr txBox="1">
            <a:spLocks noGrp="1"/>
          </p:cNvSpPr>
          <p:nvPr>
            <p:ph type="title"/>
          </p:nvPr>
        </p:nvSpPr>
        <p:spPr>
          <a:xfrm>
            <a:off x="457200" y="215372"/>
            <a:ext cx="80010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sym typeface="Arial"/>
              </a:rPr>
              <a:t>Example </a:t>
            </a:r>
            <a:r>
              <a:rPr lang="en-US" sz="3600" b="1" i="0" u="none" strike="noStrike" cap="none" dirty="0" smtClean="0">
                <a:solidFill>
                  <a:srgbClr val="007FA3"/>
                </a:solidFill>
                <a:latin typeface="+mj-lt"/>
                <a:sym typeface="Arial"/>
              </a:rPr>
              <a:t>13.10: </a:t>
            </a:r>
            <a:r>
              <a:rPr lang="en-US" sz="3600" b="1" i="0" u="none" strike="noStrike" cap="none" dirty="0" err="1" smtClean="0">
                <a:solidFill>
                  <a:srgbClr val="007FA3"/>
                </a:solidFill>
                <a:latin typeface="+mj-lt"/>
                <a:sym typeface="Arial"/>
              </a:rPr>
              <a:t>Crebo</a:t>
            </a:r>
            <a:r>
              <a:rPr lang="en-US" dirty="0" smtClean="0">
                <a:latin typeface="+mj-lt"/>
              </a:rPr>
              <a:t> </a:t>
            </a:r>
            <a:r>
              <a:rPr lang="en-US" sz="3600" b="1" i="0" u="none" strike="noStrike" cap="none" dirty="0" smtClean="0">
                <a:solidFill>
                  <a:srgbClr val="007FA3"/>
                </a:solidFill>
                <a:latin typeface="+mj-lt"/>
                <a:sym typeface="Arial"/>
              </a:rPr>
              <a:t>Manufacturing </a:t>
            </a:r>
            <a:r>
              <a:rPr lang="en-US" sz="2000" b="0" i="0" u="none" strike="noStrike" cap="none" dirty="0" smtClean="0">
                <a:solidFill>
                  <a:srgbClr val="007FA3"/>
                </a:solidFill>
                <a:latin typeface="+mj-lt"/>
                <a:sym typeface="Arial"/>
              </a:rPr>
              <a:t>(1 of 2)</a:t>
            </a:r>
            <a:endParaRPr sz="2000" b="0" i="0" u="none" strike="noStrike" cap="none" dirty="0">
              <a:solidFill>
                <a:srgbClr val="007FA3"/>
              </a:solidFill>
              <a:latin typeface="+mj-lt"/>
              <a:sym typeface="Arial"/>
            </a:endParaRPr>
          </a:p>
        </p:txBody>
      </p:sp>
      <p:sp>
        <p:nvSpPr>
          <p:cNvPr id="600" name="Content Placeholder 2"/>
          <p:cNvSpPr txBox="1">
            <a:spLocks noGrp="1"/>
          </p:cNvSpPr>
          <p:nvPr>
            <p:ph type="body" idx="1"/>
          </p:nvPr>
        </p:nvSpPr>
        <p:spPr>
          <a:xfrm>
            <a:off x="457200" y="1600199"/>
            <a:ext cx="7874000" cy="248478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err="1">
                <a:solidFill>
                  <a:srgbClr val="000000"/>
                </a:solidFill>
                <a:latin typeface="+mn-lt"/>
                <a:sym typeface="Arial"/>
              </a:rPr>
              <a:t>Crebo</a:t>
            </a:r>
            <a:r>
              <a:rPr lang="en-US" sz="2400" b="0" i="0" u="none" strike="noStrike" cap="none" dirty="0">
                <a:solidFill>
                  <a:srgbClr val="000000"/>
                </a:solidFill>
                <a:latin typeface="+mn-lt"/>
                <a:sym typeface="Arial"/>
              </a:rPr>
              <a:t> Manufacturing produces 4 types of structural support fittings.</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Machining centers have a capacity of 280,000 minutes per year.</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Gross margin/unit and machining requirements:</a:t>
            </a:r>
            <a:endParaRPr sz="2400" b="0" i="0" u="none" strike="noStrike" cap="none" dirty="0">
              <a:solidFill>
                <a:srgbClr val="000000"/>
              </a:solidFill>
              <a:latin typeface="+mn-lt"/>
              <a:sym typeface="Arial"/>
            </a:endParaRPr>
          </a:p>
        </p:txBody>
      </p:sp>
      <p:graphicFrame>
        <p:nvGraphicFramePr>
          <p:cNvPr id="601" name="Table 3"/>
          <p:cNvGraphicFramePr/>
          <p:nvPr>
            <p:extLst>
              <p:ext uri="{D42A27DB-BD31-4B8C-83A1-F6EECF244321}">
                <p14:modId xmlns:p14="http://schemas.microsoft.com/office/powerpoint/2010/main" val="174474645"/>
              </p:ext>
            </p:extLst>
          </p:nvPr>
        </p:nvGraphicFramePr>
        <p:xfrm>
          <a:off x="1562100" y="4245730"/>
          <a:ext cx="6019800" cy="1112550"/>
        </p:xfrm>
        <a:graphic>
          <a:graphicData uri="http://schemas.openxmlformats.org/drawingml/2006/table">
            <a:tbl>
              <a:tblPr firstRow="1" bandRow="1">
                <a:tableStyleId>{5940675A-B579-460E-94D1-54222C63F5DA}</a:tableStyleId>
              </a:tblPr>
              <a:tblGrid>
                <a:gridCol w="2055743">
                  <a:extLst>
                    <a:ext uri="{9D8B030D-6E8A-4147-A177-3AD203B41FA5}">
                      <a16:colId xmlns:a16="http://schemas.microsoft.com/office/drawing/2014/main" val="20000"/>
                    </a:ext>
                  </a:extLst>
                </a:gridCol>
                <a:gridCol w="114465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78875">
                  <a:extLst>
                    <a:ext uri="{9D8B030D-6E8A-4147-A177-3AD203B41FA5}">
                      <a16:colId xmlns:a16="http://schemas.microsoft.com/office/drawing/2014/main" val="20003"/>
                    </a:ext>
                  </a:extLst>
                </a:gridCol>
                <a:gridCol w="926125">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b="1" u="none" strike="noStrike" cap="none" dirty="0"/>
                        <a:t>Product</a:t>
                      </a:r>
                      <a:endParaRPr sz="1800" b="1" dirty="0"/>
                    </a:p>
                  </a:txBody>
                  <a:tcPr marL="91450" marR="91450" marT="45725" marB="45725"/>
                </a:tc>
                <a:tc>
                  <a:txBody>
                    <a:bodyPr/>
                    <a:lstStyle/>
                    <a:p>
                      <a:pPr marL="0" marR="0" lvl="0" indent="0" algn="ctr" rtl="0">
                        <a:spcBef>
                          <a:spcPts val="0"/>
                        </a:spcBef>
                        <a:spcAft>
                          <a:spcPts val="0"/>
                        </a:spcAft>
                        <a:buNone/>
                      </a:pPr>
                      <a:r>
                        <a:rPr lang="en-US" sz="1800" b="1" dirty="0"/>
                        <a:t>Plugs</a:t>
                      </a:r>
                      <a:endParaRPr sz="1800" b="1" dirty="0"/>
                    </a:p>
                  </a:txBody>
                  <a:tcPr marL="91450" marR="91450" marT="45725" marB="45725"/>
                </a:tc>
                <a:tc>
                  <a:txBody>
                    <a:bodyPr/>
                    <a:lstStyle/>
                    <a:p>
                      <a:pPr marL="0" marR="0" lvl="0" indent="0" algn="ctr" rtl="0">
                        <a:spcBef>
                          <a:spcPts val="0"/>
                        </a:spcBef>
                        <a:spcAft>
                          <a:spcPts val="0"/>
                        </a:spcAft>
                        <a:buNone/>
                      </a:pPr>
                      <a:r>
                        <a:rPr lang="en-US" sz="1800" b="1" dirty="0"/>
                        <a:t>Rails</a:t>
                      </a:r>
                      <a:endParaRPr sz="1800" b="1" dirty="0"/>
                    </a:p>
                  </a:txBody>
                  <a:tcPr marL="91450" marR="91450" marT="45725" marB="45725"/>
                </a:tc>
                <a:tc>
                  <a:txBody>
                    <a:bodyPr/>
                    <a:lstStyle/>
                    <a:p>
                      <a:pPr marL="0" marR="0" lvl="0" indent="0" algn="ctr" rtl="0">
                        <a:spcBef>
                          <a:spcPts val="0"/>
                        </a:spcBef>
                        <a:spcAft>
                          <a:spcPts val="0"/>
                        </a:spcAft>
                        <a:buNone/>
                      </a:pPr>
                      <a:r>
                        <a:rPr lang="en-US" sz="1800" b="1" dirty="0"/>
                        <a:t>Rivets</a:t>
                      </a:r>
                      <a:endParaRPr sz="1800" b="1" dirty="0"/>
                    </a:p>
                  </a:txBody>
                  <a:tcPr marL="91450" marR="91450" marT="45725" marB="45725"/>
                </a:tc>
                <a:tc>
                  <a:txBody>
                    <a:bodyPr/>
                    <a:lstStyle/>
                    <a:p>
                      <a:pPr marL="0" marR="0" lvl="0" indent="0" algn="ctr" rtl="0">
                        <a:spcBef>
                          <a:spcPts val="0"/>
                        </a:spcBef>
                        <a:spcAft>
                          <a:spcPts val="0"/>
                        </a:spcAft>
                        <a:buNone/>
                      </a:pPr>
                      <a:r>
                        <a:rPr lang="en-US" sz="1800" b="1" dirty="0"/>
                        <a:t>Clips</a:t>
                      </a:r>
                      <a:endParaRPr sz="1800" b="1"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dirty="0"/>
                        <a:t>Gross margin/unit</a:t>
                      </a:r>
                      <a:endParaRPr sz="1800" dirty="0"/>
                    </a:p>
                  </a:txBody>
                  <a:tcPr marL="91450" marR="91450" marT="45725" marB="45725"/>
                </a:tc>
                <a:tc>
                  <a:txBody>
                    <a:bodyPr/>
                    <a:lstStyle/>
                    <a:p>
                      <a:pPr marL="0" marR="0" lvl="0" indent="0" algn="ctr" rtl="0">
                        <a:spcBef>
                          <a:spcPts val="0"/>
                        </a:spcBef>
                        <a:spcAft>
                          <a:spcPts val="0"/>
                        </a:spcAft>
                        <a:buNone/>
                      </a:pPr>
                      <a:r>
                        <a:rPr lang="en-US" sz="1800" dirty="0"/>
                        <a:t>$0.30</a:t>
                      </a:r>
                      <a:endParaRPr sz="1800" dirty="0"/>
                    </a:p>
                  </a:txBody>
                  <a:tcPr marL="91450" marR="91450" marT="45725" marB="45725"/>
                </a:tc>
                <a:tc>
                  <a:txBody>
                    <a:bodyPr/>
                    <a:lstStyle/>
                    <a:p>
                      <a:pPr marL="0" marR="0" lvl="0" indent="0" algn="ctr" rtl="0">
                        <a:spcBef>
                          <a:spcPts val="0"/>
                        </a:spcBef>
                        <a:spcAft>
                          <a:spcPts val="0"/>
                        </a:spcAft>
                        <a:buNone/>
                      </a:pPr>
                      <a:r>
                        <a:rPr lang="en-US" sz="1800"/>
                        <a:t>$1.30</a:t>
                      </a:r>
                      <a:endParaRPr sz="1800"/>
                    </a:p>
                  </a:txBody>
                  <a:tcPr marL="91450" marR="91450" marT="45725" marB="45725"/>
                </a:tc>
                <a:tc>
                  <a:txBody>
                    <a:bodyPr/>
                    <a:lstStyle/>
                    <a:p>
                      <a:pPr marL="0" marR="0" lvl="0" indent="0" algn="ctr" rtl="0">
                        <a:spcBef>
                          <a:spcPts val="0"/>
                        </a:spcBef>
                        <a:spcAft>
                          <a:spcPts val="0"/>
                        </a:spcAft>
                        <a:buNone/>
                      </a:pPr>
                      <a:r>
                        <a:rPr lang="en-US" sz="1800"/>
                        <a:t>$0.75</a:t>
                      </a:r>
                      <a:endParaRPr sz="1800"/>
                    </a:p>
                  </a:txBody>
                  <a:tcPr marL="91450" marR="91450" marT="45725" marB="45725"/>
                </a:tc>
                <a:tc>
                  <a:txBody>
                    <a:bodyPr/>
                    <a:lstStyle/>
                    <a:p>
                      <a:pPr marL="0" marR="0" lvl="0" indent="0" algn="ctr" rtl="0">
                        <a:spcBef>
                          <a:spcPts val="0"/>
                        </a:spcBef>
                        <a:spcAft>
                          <a:spcPts val="0"/>
                        </a:spcAft>
                        <a:buNone/>
                      </a:pPr>
                      <a:r>
                        <a:rPr lang="en-US" sz="1800"/>
                        <a:t>$1.20</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dirty="0"/>
                        <a:t>Minutes/unit</a:t>
                      </a:r>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r>
                        <a:rPr lang="en-US" sz="1800"/>
                        <a:t>2.5</a:t>
                      </a:r>
                      <a:endParaRPr sz="1800"/>
                    </a:p>
                  </a:txBody>
                  <a:tcPr marL="91450" marR="91450" marT="45725" marB="45725"/>
                </a:tc>
                <a:tc>
                  <a:txBody>
                    <a:bodyPr/>
                    <a:lstStyle/>
                    <a:p>
                      <a:pPr marL="0" marR="0" lvl="0" indent="0" algn="ctr" rtl="0">
                        <a:spcBef>
                          <a:spcPts val="0"/>
                        </a:spcBef>
                        <a:spcAft>
                          <a:spcPts val="0"/>
                        </a:spcAft>
                        <a:buNone/>
                      </a:pPr>
                      <a:r>
                        <a:rPr lang="en-US" sz="1800"/>
                        <a:t>1.5</a:t>
                      </a:r>
                      <a:endParaRPr sz="1800"/>
                    </a:p>
                  </a:txBody>
                  <a:tcPr marL="91450" marR="91450" marT="45725" marB="45725"/>
                </a:tc>
                <a:tc>
                  <a:txBody>
                    <a:bodyPr/>
                    <a:lstStyle/>
                    <a:p>
                      <a:pPr marL="0" marR="0" lvl="0" indent="0" algn="ctr" rtl="0">
                        <a:spcBef>
                          <a:spcPts val="0"/>
                        </a:spcBef>
                        <a:spcAft>
                          <a:spcPts val="0"/>
                        </a:spcAft>
                        <a:buNone/>
                      </a:pPr>
                      <a:r>
                        <a:rPr lang="en-US" sz="1800" dirty="0"/>
                        <a:t>2</a:t>
                      </a:r>
                      <a:endParaRPr sz="1800" dirty="0"/>
                    </a:p>
                  </a:txBody>
                  <a:tcPr marL="91450" marR="91450" marT="45725" marB="45725"/>
                </a:tc>
                <a:extLst>
                  <a:ext uri="{0D108BD9-81ED-4DB2-BD59-A6C34878D82A}">
                    <a16:rowId xmlns:a16="http://schemas.microsoft.com/office/drawing/2014/main" val="10002"/>
                  </a:ext>
                </a:extLst>
              </a:tr>
            </a:tbl>
          </a:graphicData>
        </a:graphic>
      </p:graphicFrame>
      <p:sp>
        <p:nvSpPr>
          <p:cNvPr id="602" name="Content Placeholder 4"/>
          <p:cNvSpPr txBox="1">
            <a:spLocks noGrp="1"/>
          </p:cNvSpPr>
          <p:nvPr>
            <p:ph type="body" idx="2"/>
          </p:nvPr>
        </p:nvSpPr>
        <p:spPr>
          <a:xfrm>
            <a:off x="457200" y="5555974"/>
            <a:ext cx="7687733" cy="705679"/>
          </a:xfrm>
          <a:prstGeom prst="rect">
            <a:avLst/>
          </a:prstGeom>
          <a:noFill/>
          <a:ln>
            <a:noFill/>
          </a:ln>
        </p:spPr>
        <p:txBody>
          <a:bodyPr spcFirstLastPara="1" wrap="square" lIns="0" tIns="0" rIns="0" bIns="0" anchor="b"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How many units of each product type should be produced to maximize gross profit margin?</a:t>
            </a:r>
            <a:endParaRPr sz="2400" b="0" i="0" u="none" strike="noStrike" cap="none" dirty="0">
              <a:solidFill>
                <a:schemeClr val="dk1"/>
              </a:solidFill>
              <a:latin typeface="+mn-lt"/>
              <a:ea typeface="Arial"/>
              <a:cs typeface="Arial"/>
              <a:sym typeface="Aria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Title 1"/>
          <p:cNvSpPr txBox="1">
            <a:spLocks noGrp="1"/>
          </p:cNvSpPr>
          <p:nvPr>
            <p:ph type="title"/>
          </p:nvPr>
        </p:nvSpPr>
        <p:spPr>
          <a:xfrm>
            <a:off x="457200" y="215372"/>
            <a:ext cx="7848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13.10: </a:t>
            </a:r>
            <a:r>
              <a:rPr lang="en-US" dirty="0" err="1" smtClean="0">
                <a:latin typeface="+mj-lt"/>
              </a:rPr>
              <a:t>Crebo</a:t>
            </a:r>
            <a:r>
              <a:rPr lang="en-US" dirty="0" smtClean="0">
                <a:latin typeface="+mj-lt"/>
              </a:rPr>
              <a:t> Manufacturing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608" name="Content Placeholder 2"/>
          <p:cNvSpPr txBox="1">
            <a:spLocks noGrp="1"/>
          </p:cNvSpPr>
          <p:nvPr>
            <p:ph type="body" idx="1"/>
          </p:nvPr>
        </p:nvSpPr>
        <p:spPr>
          <a:xfrm>
            <a:off x="457200" y="1766235"/>
            <a:ext cx="1143000" cy="381000"/>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400"/>
              <a:buFont typeface="Arial"/>
              <a:buChar char="•"/>
            </a:pPr>
            <a:r>
              <a:rPr lang="en-US" sz="2000" b="0" i="0" u="none" strike="noStrike" cap="none" dirty="0">
                <a:solidFill>
                  <a:schemeClr val="dk1"/>
                </a:solidFill>
                <a:latin typeface="+mn-lt"/>
                <a:sym typeface="Arial"/>
              </a:rPr>
              <a:t>Define</a:t>
            </a:r>
            <a:endParaRPr sz="2000" dirty="0">
              <a:latin typeface="+mn-lt"/>
            </a:endParaRPr>
          </a:p>
        </p:txBody>
      </p:sp>
      <p:graphicFrame>
        <p:nvGraphicFramePr>
          <p:cNvPr id="2" name="Object 1" descr="x sub 1, x sub 2, x sub 3, and x sub 4"/>
          <p:cNvGraphicFramePr>
            <a:graphicFrameLocks noChangeAspect="1"/>
          </p:cNvGraphicFramePr>
          <p:nvPr>
            <p:extLst>
              <p:ext uri="{D42A27DB-BD31-4B8C-83A1-F6EECF244321}">
                <p14:modId xmlns:p14="http://schemas.microsoft.com/office/powerpoint/2010/main" val="3803699554"/>
              </p:ext>
            </p:extLst>
          </p:nvPr>
        </p:nvGraphicFramePr>
        <p:xfrm>
          <a:off x="1674487" y="1766235"/>
          <a:ext cx="2451100" cy="381000"/>
        </p:xfrm>
        <a:graphic>
          <a:graphicData uri="http://schemas.openxmlformats.org/presentationml/2006/ole">
            <mc:AlternateContent xmlns:mc="http://schemas.openxmlformats.org/markup-compatibility/2006">
              <mc:Choice xmlns:v="urn:schemas-microsoft-com:vml" Requires="v">
                <p:oleObj spid="_x0000_s91519" name="Equation" r:id="rId4" imgW="2450880" imgH="380880" progId="Equation.DSMT4">
                  <p:embed/>
                </p:oleObj>
              </mc:Choice>
              <mc:Fallback>
                <p:oleObj name="Equation" r:id="rId4" imgW="2450880" imgH="380880" progId="Equation.DSMT4">
                  <p:embed/>
                  <p:pic>
                    <p:nvPicPr>
                      <p:cNvPr id="0" name=""/>
                      <p:cNvPicPr/>
                      <p:nvPr/>
                    </p:nvPicPr>
                    <p:blipFill>
                      <a:blip r:embed="rId5"/>
                      <a:stretch>
                        <a:fillRect/>
                      </a:stretch>
                    </p:blipFill>
                    <p:spPr>
                      <a:xfrm>
                        <a:off x="1674487" y="1766235"/>
                        <a:ext cx="2451100" cy="381000"/>
                      </a:xfrm>
                      <a:prstGeom prst="rect">
                        <a:avLst/>
                      </a:prstGeom>
                    </p:spPr>
                  </p:pic>
                </p:oleObj>
              </mc:Fallback>
            </mc:AlternateContent>
          </a:graphicData>
        </a:graphic>
      </p:graphicFrame>
      <p:sp>
        <p:nvSpPr>
          <p:cNvPr id="610" name="Content Placeholder 2"/>
          <p:cNvSpPr txBox="1">
            <a:spLocks noGrp="1"/>
          </p:cNvSpPr>
          <p:nvPr>
            <p:ph type="body" idx="2"/>
          </p:nvPr>
        </p:nvSpPr>
        <p:spPr>
          <a:xfrm>
            <a:off x="4213309" y="1846363"/>
            <a:ext cx="3959871" cy="273875"/>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chemeClr val="dk1"/>
                </a:solidFill>
                <a:latin typeface="+mn-lt"/>
                <a:sym typeface="Arial"/>
              </a:rPr>
              <a:t>as the number of plugs, rails,</a:t>
            </a:r>
            <a:endParaRPr sz="2000" dirty="0">
              <a:latin typeface="+mn-lt"/>
            </a:endParaRPr>
          </a:p>
        </p:txBody>
      </p:sp>
      <p:sp>
        <p:nvSpPr>
          <p:cNvPr id="611" name="Content Placeholder 2"/>
          <p:cNvSpPr txBox="1">
            <a:spLocks noGrp="1"/>
          </p:cNvSpPr>
          <p:nvPr>
            <p:ph type="body" idx="3"/>
          </p:nvPr>
        </p:nvSpPr>
        <p:spPr>
          <a:xfrm>
            <a:off x="680115" y="2290064"/>
            <a:ext cx="3738282" cy="242995"/>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chemeClr val="dk1"/>
                </a:solidFill>
                <a:latin typeface="+mn-lt"/>
                <a:sym typeface="Arial"/>
              </a:rPr>
              <a:t>rivets, and clips to produce.</a:t>
            </a:r>
            <a:endParaRPr sz="2000" dirty="0">
              <a:latin typeface="+mn-lt"/>
            </a:endParaRPr>
          </a:p>
        </p:txBody>
      </p:sp>
      <p:sp>
        <p:nvSpPr>
          <p:cNvPr id="612" name="Content Placeholder 2"/>
          <p:cNvSpPr txBox="1">
            <a:spLocks noGrp="1"/>
          </p:cNvSpPr>
          <p:nvPr>
            <p:ph type="body" idx="4"/>
          </p:nvPr>
        </p:nvSpPr>
        <p:spPr>
          <a:xfrm>
            <a:off x="464285" y="2777130"/>
            <a:ext cx="4469665" cy="698413"/>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400"/>
              <a:buFont typeface="Arial"/>
              <a:buChar char="•"/>
            </a:pPr>
            <a:r>
              <a:rPr lang="en-US" sz="2000" b="0" i="0" u="none" strike="noStrike" cap="none" dirty="0">
                <a:solidFill>
                  <a:schemeClr val="dk1"/>
                </a:solidFill>
                <a:latin typeface="+mn-lt"/>
                <a:sym typeface="Arial"/>
              </a:rPr>
              <a:t>Objective:</a:t>
            </a:r>
            <a:endParaRPr sz="2000" dirty="0">
              <a:latin typeface="+mn-lt"/>
            </a:endParaRPr>
          </a:p>
          <a:p>
            <a:pPr marL="742950" marR="0" lvl="1" indent="-285750" algn="l" rtl="0">
              <a:spcBef>
                <a:spcPts val="600"/>
              </a:spcBef>
              <a:spcAft>
                <a:spcPts val="0"/>
              </a:spcAft>
              <a:buClr>
                <a:srgbClr val="007FA3"/>
              </a:buClr>
              <a:buSzPts val="2000"/>
              <a:buFont typeface="Arial"/>
              <a:buChar char="–"/>
            </a:pPr>
            <a:r>
              <a:rPr lang="en-US" sz="2000" b="0" i="0" u="none" strike="noStrike" cap="none" dirty="0">
                <a:solidFill>
                  <a:schemeClr val="dk1"/>
                </a:solidFill>
                <a:latin typeface="+mn-lt"/>
                <a:sym typeface="Arial"/>
              </a:rPr>
              <a:t>Maximize gross profit margin =</a:t>
            </a:r>
            <a:endParaRPr sz="2000" b="0" i="0" u="none" strike="noStrike" cap="none" dirty="0">
              <a:solidFill>
                <a:schemeClr val="dk1"/>
              </a:solidFill>
              <a:latin typeface="+mn-lt"/>
              <a:sym typeface="Arial"/>
            </a:endParaRPr>
          </a:p>
        </p:txBody>
      </p:sp>
      <p:graphicFrame>
        <p:nvGraphicFramePr>
          <p:cNvPr id="16" name="Object 15" descr="0.3 x sub 1 + 1.3 x sub 2 + 0.75 x sub 3 + 1.2 x sub 4"/>
          <p:cNvGraphicFramePr>
            <a:graphicFrameLocks noChangeAspect="1"/>
          </p:cNvGraphicFramePr>
          <p:nvPr>
            <p:extLst>
              <p:ext uri="{D42A27DB-BD31-4B8C-83A1-F6EECF244321}">
                <p14:modId xmlns:p14="http://schemas.microsoft.com/office/powerpoint/2010/main" val="1799464030"/>
              </p:ext>
            </p:extLst>
          </p:nvPr>
        </p:nvGraphicFramePr>
        <p:xfrm>
          <a:off x="5185665" y="3211381"/>
          <a:ext cx="3120135" cy="286251"/>
        </p:xfrm>
        <a:graphic>
          <a:graphicData uri="http://schemas.openxmlformats.org/presentationml/2006/ole">
            <mc:AlternateContent xmlns:mc="http://schemas.openxmlformats.org/markup-compatibility/2006">
              <mc:Choice xmlns:v="urn:schemas-microsoft-com:vml" Requires="v">
                <p:oleObj spid="_x0000_s91520" name="Equation" r:id="rId6" imgW="4152600" imgH="380880" progId="Equation.DSMT4">
                  <p:embed/>
                </p:oleObj>
              </mc:Choice>
              <mc:Fallback>
                <p:oleObj name="Equation" r:id="rId6" imgW="4152600" imgH="380880" progId="Equation.DSMT4">
                  <p:embed/>
                  <p:pic>
                    <p:nvPicPr>
                      <p:cNvPr id="2" name="Object 1"/>
                      <p:cNvPicPr/>
                      <p:nvPr/>
                    </p:nvPicPr>
                    <p:blipFill>
                      <a:blip r:embed="rId7"/>
                      <a:stretch>
                        <a:fillRect/>
                      </a:stretch>
                    </p:blipFill>
                    <p:spPr>
                      <a:xfrm>
                        <a:off x="5185665" y="3211381"/>
                        <a:ext cx="3120135" cy="286251"/>
                      </a:xfrm>
                      <a:prstGeom prst="rect">
                        <a:avLst/>
                      </a:prstGeom>
                    </p:spPr>
                  </p:pic>
                </p:oleObj>
              </mc:Fallback>
            </mc:AlternateContent>
          </a:graphicData>
        </a:graphic>
      </p:graphicFrame>
      <p:sp>
        <p:nvSpPr>
          <p:cNvPr id="614" name="Content Placeholder 2"/>
          <p:cNvSpPr txBox="1">
            <a:spLocks noGrp="1"/>
          </p:cNvSpPr>
          <p:nvPr>
            <p:ph type="body" idx="5"/>
          </p:nvPr>
        </p:nvSpPr>
        <p:spPr>
          <a:xfrm>
            <a:off x="457272" y="3745120"/>
            <a:ext cx="2196476" cy="346606"/>
          </a:xfrm>
          <a:prstGeom prst="rect">
            <a:avLst/>
          </a:prstGeom>
          <a:noFill/>
          <a:ln>
            <a:noFill/>
          </a:ln>
        </p:spPr>
        <p:txBody>
          <a:bodyPr spcFirstLastPara="1" wrap="square" lIns="0" tIns="0" rIns="0" bIns="0" anchor="b" anchorCtr="0">
            <a:noAutofit/>
          </a:bodyPr>
          <a:lstStyle/>
          <a:p>
            <a:pPr marL="256032" marR="0" lvl="1" indent="-256032" algn="l" rtl="0">
              <a:spcBef>
                <a:spcPts val="1500"/>
              </a:spcBef>
              <a:spcAft>
                <a:spcPts val="0"/>
              </a:spcAft>
              <a:buClr>
                <a:srgbClr val="007FA3"/>
              </a:buClr>
              <a:buSzPts val="2400"/>
              <a:buFont typeface="Arial"/>
              <a:buChar char="•"/>
            </a:pPr>
            <a:r>
              <a:rPr lang="en-US" sz="2000" b="0" i="0" u="none" strike="noStrike" cap="none" dirty="0">
                <a:solidFill>
                  <a:schemeClr val="dk1"/>
                </a:solidFill>
                <a:latin typeface="+mn-lt"/>
                <a:ea typeface="Arial"/>
                <a:cs typeface="Arial"/>
                <a:sym typeface="Arial"/>
              </a:rPr>
              <a:t>Constraints:</a:t>
            </a:r>
            <a:endParaRPr sz="2000" b="0" i="0" u="none" strike="noStrike" cap="none" dirty="0">
              <a:solidFill>
                <a:schemeClr val="dk1"/>
              </a:solidFill>
              <a:latin typeface="+mn-lt"/>
              <a:ea typeface="Arial"/>
              <a:cs typeface="Arial"/>
              <a:sym typeface="Arial"/>
            </a:endParaRPr>
          </a:p>
        </p:txBody>
      </p:sp>
      <p:sp>
        <p:nvSpPr>
          <p:cNvPr id="615" name="Content Placeholder 2"/>
          <p:cNvSpPr txBox="1">
            <a:spLocks noGrp="1"/>
          </p:cNvSpPr>
          <p:nvPr>
            <p:ph type="body" idx="6"/>
          </p:nvPr>
        </p:nvSpPr>
        <p:spPr>
          <a:xfrm>
            <a:off x="452718" y="4181682"/>
            <a:ext cx="690282" cy="238181"/>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ea typeface="Arial"/>
                <a:cs typeface="Arial"/>
                <a:sym typeface="Arial"/>
              </a:rPr>
              <a:t> </a:t>
            </a:r>
            <a:endParaRPr sz="2000" b="0" i="0" u="none" strike="noStrike" cap="none" dirty="0">
              <a:solidFill>
                <a:schemeClr val="dk1"/>
              </a:solidFill>
              <a:latin typeface="+mn-lt"/>
              <a:ea typeface="Arial"/>
              <a:cs typeface="Arial"/>
              <a:sym typeface="Arial"/>
            </a:endParaRPr>
          </a:p>
        </p:txBody>
      </p:sp>
      <p:graphicFrame>
        <p:nvGraphicFramePr>
          <p:cNvPr id="17" name="Object 16" descr="1 x sub 1 + 2.5 x sub 2 + 1.5 x sub 3 + 2 x sub 4 is less than or equal to 280,000"/>
          <p:cNvGraphicFramePr>
            <a:graphicFrameLocks noChangeAspect="1"/>
          </p:cNvGraphicFramePr>
          <p:nvPr>
            <p:extLst>
              <p:ext uri="{D42A27DB-BD31-4B8C-83A1-F6EECF244321}">
                <p14:modId xmlns:p14="http://schemas.microsoft.com/office/powerpoint/2010/main" val="2445457806"/>
              </p:ext>
            </p:extLst>
          </p:nvPr>
        </p:nvGraphicFramePr>
        <p:xfrm>
          <a:off x="1293876" y="4151360"/>
          <a:ext cx="4813300" cy="381000"/>
        </p:xfrm>
        <a:graphic>
          <a:graphicData uri="http://schemas.openxmlformats.org/presentationml/2006/ole">
            <mc:AlternateContent xmlns:mc="http://schemas.openxmlformats.org/markup-compatibility/2006">
              <mc:Choice xmlns:v="urn:schemas-microsoft-com:vml" Requires="v">
                <p:oleObj spid="_x0000_s91521" name="Equation" r:id="rId8" imgW="4813200" imgH="380880" progId="Equation.DSMT4">
                  <p:embed/>
                </p:oleObj>
              </mc:Choice>
              <mc:Fallback>
                <p:oleObj name="Equation" r:id="rId8" imgW="4813200" imgH="380880" progId="Equation.DSMT4">
                  <p:embed/>
                  <p:pic>
                    <p:nvPicPr>
                      <p:cNvPr id="16" name="Object 15"/>
                      <p:cNvPicPr/>
                      <p:nvPr/>
                    </p:nvPicPr>
                    <p:blipFill>
                      <a:blip r:embed="rId9"/>
                      <a:stretch>
                        <a:fillRect/>
                      </a:stretch>
                    </p:blipFill>
                    <p:spPr>
                      <a:xfrm>
                        <a:off x="1293876" y="4151360"/>
                        <a:ext cx="4813300" cy="381000"/>
                      </a:xfrm>
                      <a:prstGeom prst="rect">
                        <a:avLst/>
                      </a:prstGeom>
                    </p:spPr>
                  </p:pic>
                </p:oleObj>
              </mc:Fallback>
            </mc:AlternateContent>
          </a:graphicData>
        </a:graphic>
      </p:graphicFrame>
      <p:sp>
        <p:nvSpPr>
          <p:cNvPr id="617" name="Content Placeholder 2"/>
          <p:cNvSpPr txBox="1">
            <a:spLocks noGrp="1"/>
          </p:cNvSpPr>
          <p:nvPr>
            <p:ph type="body" idx="7"/>
          </p:nvPr>
        </p:nvSpPr>
        <p:spPr>
          <a:xfrm>
            <a:off x="452718" y="4651174"/>
            <a:ext cx="690282" cy="208447"/>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smtClean="0">
                <a:solidFill>
                  <a:schemeClr val="dk1"/>
                </a:solidFill>
                <a:latin typeface="+mn-lt"/>
                <a:ea typeface="Arial"/>
                <a:cs typeface="Arial"/>
                <a:sym typeface="Arial"/>
              </a:rPr>
              <a:t> </a:t>
            </a:r>
            <a:endParaRPr sz="2000" b="0" i="0" u="none" strike="noStrike" cap="none" dirty="0">
              <a:solidFill>
                <a:schemeClr val="dk1"/>
              </a:solidFill>
              <a:latin typeface="+mn-lt"/>
              <a:ea typeface="Arial"/>
              <a:cs typeface="Arial"/>
              <a:sym typeface="Arial"/>
            </a:endParaRPr>
          </a:p>
        </p:txBody>
      </p:sp>
      <p:graphicFrame>
        <p:nvGraphicFramePr>
          <p:cNvPr id="18" name="Object 17" descr="x sub 1, x sub 2, x sub 3, x sub 4 are greater than or equal to 0"/>
          <p:cNvGraphicFramePr>
            <a:graphicFrameLocks noChangeAspect="1"/>
          </p:cNvGraphicFramePr>
          <p:nvPr>
            <p:extLst>
              <p:ext uri="{D42A27DB-BD31-4B8C-83A1-F6EECF244321}">
                <p14:modId xmlns:p14="http://schemas.microsoft.com/office/powerpoint/2010/main" val="3089072649"/>
              </p:ext>
            </p:extLst>
          </p:nvPr>
        </p:nvGraphicFramePr>
        <p:xfrm>
          <a:off x="1293876" y="4647425"/>
          <a:ext cx="2362200" cy="381000"/>
        </p:xfrm>
        <a:graphic>
          <a:graphicData uri="http://schemas.openxmlformats.org/presentationml/2006/ole">
            <mc:AlternateContent xmlns:mc="http://schemas.openxmlformats.org/markup-compatibility/2006">
              <mc:Choice xmlns:v="urn:schemas-microsoft-com:vml" Requires="v">
                <p:oleObj spid="_x0000_s91522" name="Equation" r:id="rId10" imgW="2361960" imgH="380880" progId="Equation.DSMT4">
                  <p:embed/>
                </p:oleObj>
              </mc:Choice>
              <mc:Fallback>
                <p:oleObj name="Equation" r:id="rId10" imgW="2361960" imgH="380880" progId="Equation.DSMT4">
                  <p:embed/>
                  <p:pic>
                    <p:nvPicPr>
                      <p:cNvPr id="2" name="Object 1"/>
                      <p:cNvPicPr/>
                      <p:nvPr/>
                    </p:nvPicPr>
                    <p:blipFill>
                      <a:blip r:embed="rId11"/>
                      <a:stretch>
                        <a:fillRect/>
                      </a:stretch>
                    </p:blipFill>
                    <p:spPr>
                      <a:xfrm>
                        <a:off x="1293876" y="4647425"/>
                        <a:ext cx="2362200" cy="381000"/>
                      </a:xfrm>
                      <a:prstGeom prst="rect">
                        <a:avLst/>
                      </a:prstGeom>
                    </p:spPr>
                  </p:pic>
                </p:oleObj>
              </mc:Fallback>
            </mc:AlternateContent>
          </a:graphicData>
        </a:graphic>
      </p:graphicFrame>
      <p:graphicFrame>
        <p:nvGraphicFramePr>
          <p:cNvPr id="619" name="Table 5"/>
          <p:cNvGraphicFramePr/>
          <p:nvPr>
            <p:extLst>
              <p:ext uri="{D42A27DB-BD31-4B8C-83A1-F6EECF244321}">
                <p14:modId xmlns:p14="http://schemas.microsoft.com/office/powerpoint/2010/main" val="3623773450"/>
              </p:ext>
            </p:extLst>
          </p:nvPr>
        </p:nvGraphicFramePr>
        <p:xfrm>
          <a:off x="1638300" y="5161278"/>
          <a:ext cx="5867400" cy="1112550"/>
        </p:xfrm>
        <a:graphic>
          <a:graphicData uri="http://schemas.openxmlformats.org/drawingml/2006/table">
            <a:tbl>
              <a:tblPr firstRow="1" bandRow="1">
                <a:tableStyleId>{5940675A-B579-460E-94D1-54222C63F5DA}</a:tableStyleId>
              </a:tblPr>
              <a:tblGrid>
                <a:gridCol w="21717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87630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b="1" dirty="0"/>
                        <a:t>Product</a:t>
                      </a:r>
                      <a:endParaRPr sz="1800" b="1" dirty="0"/>
                    </a:p>
                  </a:txBody>
                  <a:tcPr marL="91450" marR="91450" marT="45725" marB="45725"/>
                </a:tc>
                <a:tc>
                  <a:txBody>
                    <a:bodyPr/>
                    <a:lstStyle/>
                    <a:p>
                      <a:pPr marL="0" marR="0" lvl="0" indent="0" algn="ctr" rtl="0">
                        <a:spcBef>
                          <a:spcPts val="0"/>
                        </a:spcBef>
                        <a:spcAft>
                          <a:spcPts val="0"/>
                        </a:spcAft>
                        <a:buNone/>
                      </a:pPr>
                      <a:r>
                        <a:rPr lang="en-US" sz="1800" b="1" dirty="0"/>
                        <a:t>Plugs</a:t>
                      </a:r>
                      <a:endParaRPr sz="1800" b="1" dirty="0"/>
                    </a:p>
                  </a:txBody>
                  <a:tcPr marL="91450" marR="91450" marT="45725" marB="45725"/>
                </a:tc>
                <a:tc>
                  <a:txBody>
                    <a:bodyPr/>
                    <a:lstStyle/>
                    <a:p>
                      <a:pPr marL="0" marR="0" lvl="0" indent="0" algn="ctr" rtl="0">
                        <a:spcBef>
                          <a:spcPts val="0"/>
                        </a:spcBef>
                        <a:spcAft>
                          <a:spcPts val="0"/>
                        </a:spcAft>
                        <a:buNone/>
                      </a:pPr>
                      <a:r>
                        <a:rPr lang="en-US" sz="1800" b="1" dirty="0"/>
                        <a:t>Rails</a:t>
                      </a:r>
                      <a:endParaRPr sz="1800" b="1" dirty="0"/>
                    </a:p>
                  </a:txBody>
                  <a:tcPr marL="91450" marR="91450" marT="45725" marB="45725"/>
                </a:tc>
                <a:tc>
                  <a:txBody>
                    <a:bodyPr/>
                    <a:lstStyle/>
                    <a:p>
                      <a:pPr marL="0" marR="0" lvl="0" indent="0" algn="ctr" rtl="0">
                        <a:spcBef>
                          <a:spcPts val="0"/>
                        </a:spcBef>
                        <a:spcAft>
                          <a:spcPts val="0"/>
                        </a:spcAft>
                        <a:buNone/>
                      </a:pPr>
                      <a:r>
                        <a:rPr lang="en-US" sz="1800" b="1" dirty="0"/>
                        <a:t>Rivets</a:t>
                      </a:r>
                      <a:endParaRPr sz="1800" b="1" dirty="0"/>
                    </a:p>
                  </a:txBody>
                  <a:tcPr marL="91450" marR="91450" marT="45725" marB="45725"/>
                </a:tc>
                <a:tc>
                  <a:txBody>
                    <a:bodyPr/>
                    <a:lstStyle/>
                    <a:p>
                      <a:pPr marL="0" marR="0" lvl="0" indent="0" algn="ctr" rtl="0">
                        <a:spcBef>
                          <a:spcPts val="0"/>
                        </a:spcBef>
                        <a:spcAft>
                          <a:spcPts val="0"/>
                        </a:spcAft>
                        <a:buNone/>
                      </a:pPr>
                      <a:r>
                        <a:rPr lang="en-US" sz="1800" b="1" dirty="0"/>
                        <a:t>Clips</a:t>
                      </a:r>
                      <a:endParaRPr sz="1800" b="1"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dirty="0"/>
                        <a:t>Gross margin/unit</a:t>
                      </a:r>
                      <a:endParaRPr sz="1800" dirty="0"/>
                    </a:p>
                  </a:txBody>
                  <a:tcPr marL="91450" marR="91450" marT="45725" marB="45725"/>
                </a:tc>
                <a:tc>
                  <a:txBody>
                    <a:bodyPr/>
                    <a:lstStyle/>
                    <a:p>
                      <a:pPr marL="0" marR="0" lvl="0" indent="0" algn="ctr" rtl="0">
                        <a:spcBef>
                          <a:spcPts val="0"/>
                        </a:spcBef>
                        <a:spcAft>
                          <a:spcPts val="0"/>
                        </a:spcAft>
                        <a:buNone/>
                      </a:pPr>
                      <a:r>
                        <a:rPr lang="en-US" sz="1800"/>
                        <a:t>$0.30</a:t>
                      </a:r>
                      <a:endParaRPr sz="1800"/>
                    </a:p>
                  </a:txBody>
                  <a:tcPr marL="91450" marR="91450" marT="45725" marB="45725"/>
                </a:tc>
                <a:tc>
                  <a:txBody>
                    <a:bodyPr/>
                    <a:lstStyle/>
                    <a:p>
                      <a:pPr marL="0" marR="0" lvl="0" indent="0" algn="ctr" rtl="0">
                        <a:spcBef>
                          <a:spcPts val="0"/>
                        </a:spcBef>
                        <a:spcAft>
                          <a:spcPts val="0"/>
                        </a:spcAft>
                        <a:buNone/>
                      </a:pPr>
                      <a:r>
                        <a:rPr lang="en-US" sz="1800"/>
                        <a:t>$1.30</a:t>
                      </a:r>
                      <a:endParaRPr sz="1800"/>
                    </a:p>
                  </a:txBody>
                  <a:tcPr marL="91450" marR="91450" marT="45725" marB="45725"/>
                </a:tc>
                <a:tc>
                  <a:txBody>
                    <a:bodyPr/>
                    <a:lstStyle/>
                    <a:p>
                      <a:pPr marL="0" marR="0" lvl="0" indent="0" algn="ctr" rtl="0">
                        <a:spcBef>
                          <a:spcPts val="0"/>
                        </a:spcBef>
                        <a:spcAft>
                          <a:spcPts val="0"/>
                        </a:spcAft>
                        <a:buNone/>
                      </a:pPr>
                      <a:r>
                        <a:rPr lang="en-US" sz="1800"/>
                        <a:t>$0.75</a:t>
                      </a:r>
                      <a:endParaRPr sz="1800"/>
                    </a:p>
                  </a:txBody>
                  <a:tcPr marL="91450" marR="91450" marT="45725" marB="45725"/>
                </a:tc>
                <a:tc>
                  <a:txBody>
                    <a:bodyPr/>
                    <a:lstStyle/>
                    <a:p>
                      <a:pPr marL="0" marR="0" lvl="0" indent="0" algn="ctr" rtl="0">
                        <a:spcBef>
                          <a:spcPts val="0"/>
                        </a:spcBef>
                        <a:spcAft>
                          <a:spcPts val="0"/>
                        </a:spcAft>
                        <a:buNone/>
                      </a:pPr>
                      <a:r>
                        <a:rPr lang="en-US" sz="1800"/>
                        <a:t>$1.20</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Minutes/unit</a:t>
                      </a:r>
                      <a:endParaRPr sz="1800"/>
                    </a:p>
                  </a:txBody>
                  <a:tcPr marL="91450" marR="91450" marT="45725" marB="45725"/>
                </a:tc>
                <a:tc>
                  <a:txBody>
                    <a:bodyPr/>
                    <a:lstStyle/>
                    <a:p>
                      <a:pPr marL="0" marR="0" lvl="0" indent="0" algn="ctr" rtl="0">
                        <a:spcBef>
                          <a:spcPts val="0"/>
                        </a:spcBef>
                        <a:spcAft>
                          <a:spcPts val="0"/>
                        </a:spcAft>
                        <a:buNone/>
                      </a:pPr>
                      <a:r>
                        <a:rPr lang="en-US" sz="1800"/>
                        <a:t>1</a:t>
                      </a:r>
                      <a:endParaRPr sz="1800"/>
                    </a:p>
                  </a:txBody>
                  <a:tcPr marL="91450" marR="91450" marT="45725" marB="45725"/>
                </a:tc>
                <a:tc>
                  <a:txBody>
                    <a:bodyPr/>
                    <a:lstStyle/>
                    <a:p>
                      <a:pPr marL="0" marR="0" lvl="0" indent="0" algn="ctr" rtl="0">
                        <a:spcBef>
                          <a:spcPts val="0"/>
                        </a:spcBef>
                        <a:spcAft>
                          <a:spcPts val="0"/>
                        </a:spcAft>
                        <a:buNone/>
                      </a:pPr>
                      <a:r>
                        <a:rPr lang="en-US" sz="1800"/>
                        <a:t>2.5</a:t>
                      </a:r>
                      <a:endParaRPr sz="1800"/>
                    </a:p>
                  </a:txBody>
                  <a:tcPr marL="91450" marR="91450" marT="45725" marB="45725"/>
                </a:tc>
                <a:tc>
                  <a:txBody>
                    <a:bodyPr/>
                    <a:lstStyle/>
                    <a:p>
                      <a:pPr marL="0" marR="0" lvl="0" indent="0" algn="ctr" rtl="0">
                        <a:spcBef>
                          <a:spcPts val="0"/>
                        </a:spcBef>
                        <a:spcAft>
                          <a:spcPts val="0"/>
                        </a:spcAft>
                        <a:buNone/>
                      </a:pPr>
                      <a:r>
                        <a:rPr lang="en-US" sz="1800"/>
                        <a:t>1.5</a:t>
                      </a:r>
                      <a:endParaRPr sz="1800"/>
                    </a:p>
                  </a:txBody>
                  <a:tcPr marL="91450" marR="91450" marT="45725" marB="45725"/>
                </a:tc>
                <a:tc>
                  <a:txBody>
                    <a:bodyPr/>
                    <a:lstStyle/>
                    <a:p>
                      <a:pPr marL="0" marR="0" lvl="0" indent="0" algn="ctr" rtl="0">
                        <a:spcBef>
                          <a:spcPts val="0"/>
                        </a:spcBef>
                        <a:spcAft>
                          <a:spcPts val="0"/>
                        </a:spcAft>
                        <a:buNone/>
                      </a:pPr>
                      <a:r>
                        <a:rPr lang="en-US" sz="1800" dirty="0"/>
                        <a:t>2</a:t>
                      </a:r>
                      <a:endParaRPr sz="1800" dirty="0"/>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How the Simplex Method Works</a:t>
            </a:r>
            <a:endParaRPr sz="3600" b="1" i="0" u="none" strike="noStrike" cap="none" dirty="0">
              <a:solidFill>
                <a:srgbClr val="007FA3"/>
              </a:solidFill>
              <a:latin typeface="+mj-lt"/>
              <a:ea typeface="Arial"/>
              <a:cs typeface="Arial"/>
              <a:sym typeface="Arial"/>
            </a:endParaRPr>
          </a:p>
        </p:txBody>
      </p:sp>
      <p:sp>
        <p:nvSpPr>
          <p:cNvPr id="625" name="Text placeholder 2"/>
          <p:cNvSpPr txBox="1">
            <a:spLocks noGrp="1"/>
          </p:cNvSpPr>
          <p:nvPr>
            <p:ph type="body" idx="1"/>
          </p:nvPr>
        </p:nvSpPr>
        <p:spPr>
          <a:xfrm>
            <a:off x="457200" y="1600201"/>
            <a:ext cx="8229600" cy="316523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 simplex method evaluates the impact of constraints in terms of their contribution to the objective function for </a:t>
            </a:r>
            <a:r>
              <a:rPr lang="en-US" sz="2400" b="0" i="0" u="none" strike="noStrike" cap="none" dirty="0" smtClean="0">
                <a:solidFill>
                  <a:srgbClr val="000000"/>
                </a:solidFill>
                <a:latin typeface="+mn-lt"/>
                <a:sym typeface="Arial"/>
              </a:rPr>
              <a:t>each variable.</a:t>
            </a:r>
          </a:p>
          <a:p>
            <a:pPr marL="255650" marR="0" lvl="0" indent="-255650" algn="l" rtl="0">
              <a:spcAft>
                <a:spcPts val="0"/>
              </a:spcAft>
              <a:buClr>
                <a:srgbClr val="007FA3"/>
              </a:buClr>
              <a:buSzPts val="2400"/>
              <a:buFont typeface="Arial"/>
              <a:buChar char="•"/>
            </a:pPr>
            <a:r>
              <a:rPr lang="en-US" sz="2400" b="0" i="0" u="none" strike="noStrike" cap="none" dirty="0" smtClean="0">
                <a:solidFill>
                  <a:srgbClr val="000000"/>
                </a:solidFill>
                <a:latin typeface="+mn-lt"/>
                <a:sym typeface="Arial"/>
              </a:rPr>
              <a:t>For </a:t>
            </a:r>
            <a:r>
              <a:rPr lang="en-US" sz="2400" b="0" i="0" u="none" strike="noStrike" cap="none" dirty="0">
                <a:solidFill>
                  <a:srgbClr val="000000"/>
                </a:solidFill>
                <a:latin typeface="+mn-lt"/>
                <a:sym typeface="Arial"/>
              </a:rPr>
              <a:t>the simple case of only one constraint, the optimal (maximum) solution is found by simply choosing the variable with the highest ratio of the objective coefficient to the constraint coefficient.</a:t>
            </a:r>
            <a:endParaRPr sz="24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13.11: </a:t>
            </a:r>
            <a:r>
              <a:rPr lang="en-US" sz="3600" b="1" i="0" u="none" strike="noStrike" cap="none" dirty="0">
                <a:solidFill>
                  <a:srgbClr val="007FA3"/>
                </a:solidFill>
                <a:latin typeface="+mj-lt"/>
                <a:ea typeface="Arial"/>
                <a:cs typeface="Arial"/>
                <a:sym typeface="Arial"/>
              </a:rPr>
              <a:t>Solving the </a:t>
            </a:r>
            <a:r>
              <a:rPr lang="en-US" sz="3600" b="1" i="0" u="none" strike="noStrike" cap="none" dirty="0" err="1">
                <a:solidFill>
                  <a:srgbClr val="007FA3"/>
                </a:solidFill>
                <a:latin typeface="+mj-lt"/>
                <a:ea typeface="Arial"/>
                <a:cs typeface="Arial"/>
                <a:sym typeface="Arial"/>
              </a:rPr>
              <a:t>Crebo</a:t>
            </a:r>
            <a:r>
              <a:rPr lang="en-US" sz="3600" b="1" i="0" u="none" strike="noStrike" cap="none" dirty="0">
                <a:solidFill>
                  <a:srgbClr val="007FA3"/>
                </a:solidFill>
                <a:latin typeface="+mj-lt"/>
                <a:ea typeface="Arial"/>
                <a:cs typeface="Arial"/>
                <a:sym typeface="Arial"/>
              </a:rPr>
              <a:t> Manufacturing Model</a:t>
            </a:r>
            <a:endParaRPr sz="3600" b="1" i="0" u="none" strike="noStrike" cap="none" dirty="0">
              <a:solidFill>
                <a:srgbClr val="007FA3"/>
              </a:solidFill>
              <a:latin typeface="+mj-lt"/>
              <a:ea typeface="Arial"/>
              <a:cs typeface="Arial"/>
              <a:sym typeface="Arial"/>
            </a:endParaRPr>
          </a:p>
        </p:txBody>
      </p:sp>
      <p:pic>
        <p:nvPicPr>
          <p:cNvPr id="2" name="Picture 1" descr="A spreadsheet contains the Crebo Manufacturing Model. The data from the spreadsheet is presented as a table below. The table has 5 rows and 6 columns. The columns have the following headings from left to right. Product, Plugs, X 1 Rails, X 2, Rivets, X 3, Clips, X 4, machine capacity. The row entries are as follows. Row 1. Product, gross margin per unit. Plugs, X 1, $0.30. Rails, X 2, $1.30. Rivets, X 3, $0.75. Clips, X 4, $1.20. Machine capacity, blank. Row 2. Product, minutes per unit. Plugs, X 1, 1. Rails, X 2, 2.5. Rivets, X 3, 1.5. Clips, X 4, 2. Machine capacity, 280,000. Row 3. Product, gross margin per minute. Plugs, X 1, $0.30. Rails, X 2, $0.52. Rivets, X 3, $0.50. Clips, X 4, $0.60. Machine capacity, blank. Row 4. Product, maximum production. Plugs, X 1, 280,000.00. Rails, X 2, 112,000.00. Rivets, X 3, 186,666.67. Clips, X 4, 140,000.00. Machine capacity, blank. Row 5. Product, profit. Plugs, X 1, $84,000. Rails, X 2, $145,600. Rivets, X 3, $140,000. Clips, X 4, $168,000. Machine capacity, blank."/>
          <p:cNvPicPr>
            <a:picLocks noChangeAspect="1"/>
          </p:cNvPicPr>
          <p:nvPr/>
        </p:nvPicPr>
        <p:blipFill>
          <a:blip r:embed="rId4"/>
          <a:stretch>
            <a:fillRect/>
          </a:stretch>
        </p:blipFill>
        <p:spPr>
          <a:xfrm>
            <a:off x="1049460" y="1607386"/>
            <a:ext cx="6623046" cy="1767994"/>
          </a:xfrm>
          <a:prstGeom prst="rect">
            <a:avLst/>
          </a:prstGeom>
        </p:spPr>
      </p:pic>
      <p:sp>
        <p:nvSpPr>
          <p:cNvPr id="632" name="Text placeholder 2"/>
          <p:cNvSpPr txBox="1">
            <a:spLocks noGrp="1"/>
          </p:cNvSpPr>
          <p:nvPr>
            <p:ph type="body" idx="1"/>
          </p:nvPr>
        </p:nvSpPr>
        <p:spPr>
          <a:xfrm>
            <a:off x="457200" y="3658106"/>
            <a:ext cx="7230533" cy="286129"/>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1800"/>
              <a:buFont typeface="Arial"/>
              <a:buChar char="•"/>
            </a:pPr>
            <a:r>
              <a:rPr lang="en-US" sz="1800" b="0" i="0" u="none" strike="noStrike" cap="none" dirty="0">
                <a:solidFill>
                  <a:schemeClr val="dk1"/>
                </a:solidFill>
                <a:latin typeface="+mn-lt"/>
                <a:ea typeface="Arial"/>
                <a:cs typeface="Arial"/>
                <a:sym typeface="Arial"/>
              </a:rPr>
              <a:t>Clips have the highest marginal profit per unit of resource consumed.</a:t>
            </a:r>
            <a:endParaRPr sz="1800" b="0" i="0" u="none" strike="noStrike" cap="none" dirty="0">
              <a:solidFill>
                <a:schemeClr val="dk1"/>
              </a:solidFill>
              <a:latin typeface="+mn-lt"/>
              <a:ea typeface="Arial"/>
              <a:cs typeface="Arial"/>
              <a:sym typeface="Arial"/>
            </a:endParaRPr>
          </a:p>
        </p:txBody>
      </p:sp>
      <p:sp>
        <p:nvSpPr>
          <p:cNvPr id="633" name="Text placeholder 3"/>
          <p:cNvSpPr txBox="1">
            <a:spLocks noGrp="1"/>
          </p:cNvSpPr>
          <p:nvPr>
            <p:ph type="body" idx="2"/>
          </p:nvPr>
        </p:nvSpPr>
        <p:spPr>
          <a:xfrm>
            <a:off x="458971" y="4096412"/>
            <a:ext cx="4480047" cy="308589"/>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1800"/>
              <a:buFont typeface="Arial"/>
              <a:buChar char="•"/>
            </a:pPr>
            <a:r>
              <a:rPr lang="en-US" sz="1800" b="0" i="0" u="none" strike="noStrike" cap="none" dirty="0">
                <a:solidFill>
                  <a:schemeClr val="dk1"/>
                </a:solidFill>
                <a:latin typeface="+mn-lt"/>
                <a:ea typeface="Arial"/>
                <a:cs typeface="Arial"/>
                <a:sym typeface="Arial"/>
              </a:rPr>
              <a:t>Maximum possible production of clips</a:t>
            </a:r>
            <a:endParaRPr sz="1800" b="0" i="0" u="none" strike="noStrike" cap="none" dirty="0">
              <a:solidFill>
                <a:schemeClr val="dk1"/>
              </a:solidFill>
              <a:latin typeface="+mn-lt"/>
              <a:ea typeface="Arial"/>
              <a:cs typeface="Arial"/>
              <a:sym typeface="Arial"/>
            </a:endParaRPr>
          </a:p>
        </p:txBody>
      </p:sp>
      <p:graphicFrame>
        <p:nvGraphicFramePr>
          <p:cNvPr id="3" name="Object 2" descr=" = 280,000 minutes divided by minutes per unit"/>
          <p:cNvGraphicFramePr>
            <a:graphicFrameLocks noChangeAspect="1"/>
          </p:cNvGraphicFramePr>
          <p:nvPr>
            <p:extLst>
              <p:ext uri="{D42A27DB-BD31-4B8C-83A1-F6EECF244321}">
                <p14:modId xmlns:p14="http://schemas.microsoft.com/office/powerpoint/2010/main" val="2016020581"/>
              </p:ext>
            </p:extLst>
          </p:nvPr>
        </p:nvGraphicFramePr>
        <p:xfrm>
          <a:off x="1233978" y="4572058"/>
          <a:ext cx="3705041" cy="283388"/>
        </p:xfrm>
        <a:graphic>
          <a:graphicData uri="http://schemas.openxmlformats.org/presentationml/2006/ole">
            <mc:AlternateContent xmlns:mc="http://schemas.openxmlformats.org/markup-compatibility/2006">
              <mc:Choice xmlns:v="urn:schemas-microsoft-com:vml" Requires="v">
                <p:oleObj spid="_x0000_s93549" name="Equation" r:id="rId5" imgW="4483080" imgH="342720" progId="Equation.DSMT4">
                  <p:embed/>
                </p:oleObj>
              </mc:Choice>
              <mc:Fallback>
                <p:oleObj name="Equation" r:id="rId5" imgW="4483080" imgH="342720" progId="Equation.DSMT4">
                  <p:embed/>
                  <p:pic>
                    <p:nvPicPr>
                      <p:cNvPr id="0" name=""/>
                      <p:cNvPicPr/>
                      <p:nvPr/>
                    </p:nvPicPr>
                    <p:blipFill>
                      <a:blip r:embed="rId6"/>
                      <a:stretch>
                        <a:fillRect/>
                      </a:stretch>
                    </p:blipFill>
                    <p:spPr>
                      <a:xfrm>
                        <a:off x="1233978" y="4572058"/>
                        <a:ext cx="3705041" cy="283388"/>
                      </a:xfrm>
                      <a:prstGeom prst="rect">
                        <a:avLst/>
                      </a:prstGeom>
                    </p:spPr>
                  </p:pic>
                </p:oleObj>
              </mc:Fallback>
            </mc:AlternateContent>
          </a:graphicData>
        </a:graphic>
      </p:graphicFrame>
      <p:graphicFrame>
        <p:nvGraphicFramePr>
          <p:cNvPr id="4" name="Object 3" descr="= 280,000 divided 2 = 140,000"/>
          <p:cNvGraphicFramePr>
            <a:graphicFrameLocks noChangeAspect="1"/>
          </p:cNvGraphicFramePr>
          <p:nvPr>
            <p:extLst>
              <p:ext uri="{D42A27DB-BD31-4B8C-83A1-F6EECF244321}">
                <p14:modId xmlns:p14="http://schemas.microsoft.com/office/powerpoint/2010/main" val="2000754160"/>
              </p:ext>
            </p:extLst>
          </p:nvPr>
        </p:nvGraphicFramePr>
        <p:xfrm>
          <a:off x="1232788" y="4941629"/>
          <a:ext cx="2477025" cy="272893"/>
        </p:xfrm>
        <a:graphic>
          <a:graphicData uri="http://schemas.openxmlformats.org/presentationml/2006/ole">
            <mc:AlternateContent xmlns:mc="http://schemas.openxmlformats.org/markup-compatibility/2006">
              <mc:Choice xmlns:v="urn:schemas-microsoft-com:vml" Requires="v">
                <p:oleObj spid="_x0000_s93550" name="Equation" r:id="rId7" imgW="2997000" imgH="330120" progId="Equation.DSMT4">
                  <p:embed/>
                </p:oleObj>
              </mc:Choice>
              <mc:Fallback>
                <p:oleObj name="Equation" r:id="rId7" imgW="2997000" imgH="330120" progId="Equation.DSMT4">
                  <p:embed/>
                  <p:pic>
                    <p:nvPicPr>
                      <p:cNvPr id="0" name=""/>
                      <p:cNvPicPr/>
                      <p:nvPr/>
                    </p:nvPicPr>
                    <p:blipFill>
                      <a:blip r:embed="rId8"/>
                      <a:stretch>
                        <a:fillRect/>
                      </a:stretch>
                    </p:blipFill>
                    <p:spPr>
                      <a:xfrm>
                        <a:off x="1232788" y="4941629"/>
                        <a:ext cx="2477025" cy="272893"/>
                      </a:xfrm>
                      <a:prstGeom prst="rect">
                        <a:avLst/>
                      </a:prstGeom>
                    </p:spPr>
                  </p:pic>
                </p:oleObj>
              </mc:Fallback>
            </mc:AlternateContent>
          </a:graphicData>
        </a:graphic>
      </p:graphicFrame>
      <p:sp>
        <p:nvSpPr>
          <p:cNvPr id="636" name="Text placeholder 4"/>
          <p:cNvSpPr txBox="1">
            <a:spLocks noGrp="1"/>
          </p:cNvSpPr>
          <p:nvPr>
            <p:ph type="body" idx="3"/>
          </p:nvPr>
        </p:nvSpPr>
        <p:spPr>
          <a:xfrm>
            <a:off x="458972" y="5331091"/>
            <a:ext cx="4113028" cy="310550"/>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1800"/>
              <a:buFont typeface="Arial"/>
              <a:buChar char="•"/>
            </a:pPr>
            <a:r>
              <a:rPr lang="en-US" sz="1800" b="0" i="0" u="none" strike="noStrike" cap="none" dirty="0">
                <a:solidFill>
                  <a:schemeClr val="dk1"/>
                </a:solidFill>
                <a:latin typeface="+mn-lt"/>
                <a:ea typeface="Arial"/>
                <a:cs typeface="Arial"/>
                <a:sym typeface="Arial"/>
              </a:rPr>
              <a:t>Profit for maximum production of clips</a:t>
            </a:r>
            <a:endParaRPr sz="1800" b="0" i="0" u="none" strike="noStrike" cap="none" dirty="0">
              <a:solidFill>
                <a:schemeClr val="dk1"/>
              </a:solidFill>
              <a:latin typeface="+mn-lt"/>
              <a:ea typeface="Arial"/>
              <a:cs typeface="Arial"/>
              <a:sym typeface="Arial"/>
            </a:endParaRPr>
          </a:p>
        </p:txBody>
      </p:sp>
      <p:graphicFrame>
        <p:nvGraphicFramePr>
          <p:cNvPr id="5" name="Object 4" descr="= gross margin over unit times max possible production"/>
          <p:cNvGraphicFramePr>
            <a:graphicFrameLocks noChangeAspect="1"/>
          </p:cNvGraphicFramePr>
          <p:nvPr>
            <p:extLst>
              <p:ext uri="{D42A27DB-BD31-4B8C-83A1-F6EECF244321}">
                <p14:modId xmlns:p14="http://schemas.microsoft.com/office/powerpoint/2010/main" val="2337437456"/>
              </p:ext>
            </p:extLst>
          </p:nvPr>
        </p:nvGraphicFramePr>
        <p:xfrm>
          <a:off x="1260805" y="5690167"/>
          <a:ext cx="4618182" cy="267168"/>
        </p:xfrm>
        <a:graphic>
          <a:graphicData uri="http://schemas.openxmlformats.org/presentationml/2006/ole">
            <mc:AlternateContent xmlns:mc="http://schemas.openxmlformats.org/markup-compatibility/2006">
              <mc:Choice xmlns:v="urn:schemas-microsoft-com:vml" Requires="v">
                <p:oleObj spid="_x0000_s93551" name="Equation" r:id="rId9" imgW="6146640" imgH="355320" progId="Equation.DSMT4">
                  <p:embed/>
                </p:oleObj>
              </mc:Choice>
              <mc:Fallback>
                <p:oleObj name="Equation" r:id="rId9" imgW="6146640" imgH="355320" progId="Equation.DSMT4">
                  <p:embed/>
                  <p:pic>
                    <p:nvPicPr>
                      <p:cNvPr id="0" name=""/>
                      <p:cNvPicPr/>
                      <p:nvPr/>
                    </p:nvPicPr>
                    <p:blipFill>
                      <a:blip r:embed="rId10"/>
                      <a:stretch>
                        <a:fillRect/>
                      </a:stretch>
                    </p:blipFill>
                    <p:spPr>
                      <a:xfrm>
                        <a:off x="1260805" y="5690167"/>
                        <a:ext cx="4618182" cy="267168"/>
                      </a:xfrm>
                      <a:prstGeom prst="rect">
                        <a:avLst/>
                      </a:prstGeom>
                    </p:spPr>
                  </p:pic>
                </p:oleObj>
              </mc:Fallback>
            </mc:AlternateContent>
          </a:graphicData>
        </a:graphic>
      </p:graphicFrame>
      <p:graphicFrame>
        <p:nvGraphicFramePr>
          <p:cNvPr id="6" name="Object 5" descr="= $1.20 times 140,000 = $168,000"/>
          <p:cNvGraphicFramePr>
            <a:graphicFrameLocks noChangeAspect="1"/>
          </p:cNvGraphicFramePr>
          <p:nvPr>
            <p:extLst>
              <p:ext uri="{D42A27DB-BD31-4B8C-83A1-F6EECF244321}">
                <p14:modId xmlns:p14="http://schemas.microsoft.com/office/powerpoint/2010/main" val="3193367930"/>
              </p:ext>
            </p:extLst>
          </p:nvPr>
        </p:nvGraphicFramePr>
        <p:xfrm>
          <a:off x="1262587" y="6079946"/>
          <a:ext cx="2719385" cy="257625"/>
        </p:xfrm>
        <a:graphic>
          <a:graphicData uri="http://schemas.openxmlformats.org/presentationml/2006/ole">
            <mc:AlternateContent xmlns:mc="http://schemas.openxmlformats.org/markup-compatibility/2006">
              <mc:Choice xmlns:v="urn:schemas-microsoft-com:vml" Requires="v">
                <p:oleObj spid="_x0000_s93552" name="Equation" r:id="rId11" imgW="3619440" imgH="342720" progId="Equation.DSMT4">
                  <p:embed/>
                </p:oleObj>
              </mc:Choice>
              <mc:Fallback>
                <p:oleObj name="Equation" r:id="rId11" imgW="3619440" imgH="342720" progId="Equation.DSMT4">
                  <p:embed/>
                  <p:pic>
                    <p:nvPicPr>
                      <p:cNvPr id="0" name=""/>
                      <p:cNvPicPr/>
                      <p:nvPr/>
                    </p:nvPicPr>
                    <p:blipFill>
                      <a:blip r:embed="rId12"/>
                      <a:stretch>
                        <a:fillRect/>
                      </a:stretch>
                    </p:blipFill>
                    <p:spPr>
                      <a:xfrm>
                        <a:off x="1262587" y="6079946"/>
                        <a:ext cx="2719385" cy="2576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Nonlinear Optimization Models</a:t>
            </a:r>
            <a:endParaRPr lang="en-US" dirty="0">
              <a:latin typeface="+mj-lt"/>
            </a:endParaRPr>
          </a:p>
        </p:txBody>
      </p:sp>
      <p:sp>
        <p:nvSpPr>
          <p:cNvPr id="3" name="Text Placeholder 2"/>
          <p:cNvSpPr>
            <a:spLocks noGrp="1"/>
          </p:cNvSpPr>
          <p:nvPr>
            <p:ph type="body" idx="1"/>
          </p:nvPr>
        </p:nvSpPr>
        <p:spPr/>
        <p:txBody>
          <a:bodyPr/>
          <a:lstStyle/>
          <a:p>
            <a:pPr marL="256032" indent="-256032">
              <a:buSzPct val="100000"/>
            </a:pPr>
            <a:r>
              <a:rPr lang="en-US" sz="2400" dirty="0" smtClean="0">
                <a:latin typeface="+mn-lt"/>
              </a:rPr>
              <a:t>Whenever </a:t>
            </a:r>
            <a:r>
              <a:rPr lang="en-US" sz="2400" dirty="0">
                <a:latin typeface="+mn-lt"/>
              </a:rPr>
              <a:t>either the objective function or a constraint is not linear, </a:t>
            </a:r>
            <a:r>
              <a:rPr lang="en-US" sz="2400" dirty="0" smtClean="0">
                <a:latin typeface="+mn-lt"/>
              </a:rPr>
              <a:t>we have </a:t>
            </a:r>
            <a:r>
              <a:rPr lang="en-US" sz="2400" dirty="0">
                <a:latin typeface="+mn-lt"/>
              </a:rPr>
              <a:t>a </a:t>
            </a:r>
            <a:r>
              <a:rPr lang="en-US" sz="2400" b="1" dirty="0">
                <a:latin typeface="+mn-lt"/>
              </a:rPr>
              <a:t>nonlinear optimization model</a:t>
            </a:r>
            <a:r>
              <a:rPr lang="en-US" sz="2400" dirty="0">
                <a:latin typeface="+mn-lt"/>
              </a:rPr>
              <a:t> </a:t>
            </a:r>
            <a:r>
              <a:rPr lang="en-US" sz="2400" dirty="0" smtClean="0">
                <a:latin typeface="+mn-lt"/>
              </a:rPr>
              <a:t>(</a:t>
            </a:r>
            <a:r>
              <a:rPr lang="en-US" sz="2400" dirty="0">
                <a:latin typeface="+mn-lt"/>
              </a:rPr>
              <a:t>also called a </a:t>
            </a:r>
            <a:r>
              <a:rPr lang="en-US" sz="2400" b="1" dirty="0">
                <a:latin typeface="+mn-lt"/>
              </a:rPr>
              <a:t>nonlinear </a:t>
            </a:r>
            <a:r>
              <a:rPr lang="en-US" sz="2400" b="1" dirty="0" smtClean="0">
                <a:latin typeface="+mn-lt"/>
              </a:rPr>
              <a:t>program</a:t>
            </a:r>
            <a:r>
              <a:rPr lang="en-US" sz="2400" dirty="0" smtClean="0">
                <a:latin typeface="+mn-lt"/>
              </a:rPr>
              <a:t>, </a:t>
            </a:r>
            <a:r>
              <a:rPr lang="en-US" sz="2400" dirty="0">
                <a:latin typeface="+mn-lt"/>
              </a:rPr>
              <a:t>or </a:t>
            </a:r>
            <a:r>
              <a:rPr lang="en-US" sz="2400" b="1" dirty="0" smtClean="0">
                <a:latin typeface="+mn-lt"/>
              </a:rPr>
              <a:t>N</a:t>
            </a:r>
            <a:r>
              <a:rPr lang="en-US" sz="100" b="1" dirty="0" smtClean="0">
                <a:latin typeface="+mn-lt"/>
              </a:rPr>
              <a:t> </a:t>
            </a:r>
            <a:r>
              <a:rPr lang="en-US" sz="2400" b="1" dirty="0" smtClean="0">
                <a:latin typeface="+mn-lt"/>
              </a:rPr>
              <a:t>L</a:t>
            </a:r>
            <a:r>
              <a:rPr lang="en-US" sz="100" b="1" dirty="0" smtClean="0">
                <a:latin typeface="+mn-lt"/>
              </a:rPr>
              <a:t> </a:t>
            </a:r>
            <a:r>
              <a:rPr lang="en-US" sz="2400" b="1" dirty="0" smtClean="0">
                <a:latin typeface="+mn-lt"/>
              </a:rPr>
              <a:t>P model</a:t>
            </a:r>
            <a:r>
              <a:rPr lang="en-US" sz="2400" dirty="0" smtClean="0">
                <a:latin typeface="+mn-lt"/>
              </a:rPr>
              <a:t>).</a:t>
            </a:r>
          </a:p>
          <a:p>
            <a:pPr marL="740664" lvl="1" indent="-283464">
              <a:buSzPct val="100000"/>
            </a:pPr>
            <a:r>
              <a:rPr lang="en-US" sz="2400" dirty="0" smtClean="0">
                <a:latin typeface="+mn-lt"/>
              </a:rPr>
              <a:t>The </a:t>
            </a:r>
            <a:r>
              <a:rPr lang="en-US" sz="2400" dirty="0">
                <a:latin typeface="+mn-lt"/>
              </a:rPr>
              <a:t>objective function and/or constraint functions </a:t>
            </a:r>
            <a:r>
              <a:rPr lang="en-US" sz="2400" dirty="0" smtClean="0">
                <a:latin typeface="+mn-lt"/>
              </a:rPr>
              <a:t>are nonlinear </a:t>
            </a:r>
            <a:r>
              <a:rPr lang="en-US" sz="2400" dirty="0">
                <a:latin typeface="+mn-lt"/>
              </a:rPr>
              <a:t>functions of the decision </a:t>
            </a:r>
            <a:r>
              <a:rPr lang="en-US" sz="2400" dirty="0" smtClean="0">
                <a:latin typeface="+mn-lt"/>
              </a:rPr>
              <a:t>variables.</a:t>
            </a:r>
            <a:endParaRPr lang="en-US" dirty="0"/>
          </a:p>
        </p:txBody>
      </p:sp>
    </p:spTree>
    <p:extLst>
      <p:ext uri="{BB962C8B-B14F-4D97-AF65-F5344CB8AC3E}">
        <p14:creationId xmlns:p14="http://schemas.microsoft.com/office/powerpoint/2010/main" val="8266005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How Solver Creates Names in Reports</a:t>
            </a:r>
            <a:endParaRPr sz="3600" b="1" i="0" u="none" strike="noStrike" cap="none" dirty="0">
              <a:solidFill>
                <a:srgbClr val="007FA3"/>
              </a:solidFill>
              <a:latin typeface="+mj-lt"/>
              <a:ea typeface="Arial"/>
              <a:cs typeface="Arial"/>
              <a:sym typeface="Arial"/>
            </a:endParaRPr>
          </a:p>
        </p:txBody>
      </p:sp>
      <p:sp>
        <p:nvSpPr>
          <p:cNvPr id="644" name="Text placeholder 2"/>
          <p:cNvSpPr txBox="1">
            <a:spLocks noGrp="1"/>
          </p:cNvSpPr>
          <p:nvPr>
            <p:ph type="body" idx="1"/>
          </p:nvPr>
        </p:nvSpPr>
        <p:spPr>
          <a:xfrm>
            <a:off x="457200" y="1600201"/>
            <a:ext cx="8229600" cy="37338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Solver assigns names to:</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Target cells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Changing cells</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Constraint function cells</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Names are formed by concatenating the first </a:t>
            </a:r>
            <a:r>
              <a:rPr lang="en-US" sz="2400" b="0" i="0" u="none" strike="noStrike" cap="none" dirty="0" smtClean="0">
                <a:solidFill>
                  <a:srgbClr val="000000"/>
                </a:solidFill>
                <a:latin typeface="+mn-lt"/>
                <a:sym typeface="Arial"/>
              </a:rPr>
              <a:t>cell containing </a:t>
            </a:r>
            <a:r>
              <a:rPr lang="en-US" sz="2400" b="0" i="0" u="none" strike="noStrike" cap="none" dirty="0">
                <a:solidFill>
                  <a:srgbClr val="000000"/>
                </a:solidFill>
                <a:latin typeface="+mn-lt"/>
                <a:sym typeface="Arial"/>
              </a:rPr>
              <a:t>text to the:</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Left of the cell and</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sym typeface="Arial"/>
              </a:rPr>
              <a:t>Above the cell</a:t>
            </a:r>
            <a:endParaRPr sz="24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a:t>
            </a:r>
            <a:r>
              <a:rPr lang="en-US" sz="100" b="1" i="0" u="none" strike="noStrike" cap="none" dirty="0">
                <a:solidFill>
                  <a:srgbClr val="007FA3"/>
                </a:solidFill>
                <a:latin typeface="+mj-lt"/>
                <a:ea typeface="Arial"/>
                <a:cs typeface="Arial"/>
                <a:sym typeface="Arial"/>
              </a:rPr>
              <a:t> </a:t>
            </a:r>
            <a:r>
              <a:rPr lang="en-US" sz="3600" b="1" i="0" u="none" strike="noStrike" cap="none" dirty="0" err="1">
                <a:solidFill>
                  <a:srgbClr val="007FA3"/>
                </a:solidFill>
                <a:latin typeface="+mj-lt"/>
                <a:ea typeface="Arial"/>
                <a:cs typeface="Arial"/>
                <a:sym typeface="Arial"/>
              </a:rPr>
              <a:t>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C Example</a:t>
            </a:r>
            <a:endParaRPr sz="3600" b="1" i="0" u="none" strike="noStrike" cap="none" dirty="0">
              <a:solidFill>
                <a:srgbClr val="007FA3"/>
              </a:solidFill>
              <a:latin typeface="+mj-lt"/>
              <a:ea typeface="Arial"/>
              <a:cs typeface="Arial"/>
              <a:sym typeface="Arial"/>
            </a:endParaRPr>
          </a:p>
        </p:txBody>
      </p:sp>
      <p:sp>
        <p:nvSpPr>
          <p:cNvPr id="650" name="text placeholder1"/>
          <p:cNvSpPr txBox="1">
            <a:spLocks noGrp="1"/>
          </p:cNvSpPr>
          <p:nvPr>
            <p:ph type="body" idx="1"/>
          </p:nvPr>
        </p:nvSpPr>
        <p:spPr>
          <a:xfrm>
            <a:off x="457200" y="1600200"/>
            <a:ext cx="4648200" cy="3657600"/>
          </a:xfrm>
          <a:prstGeom prst="rect">
            <a:avLst/>
          </a:prstGeom>
          <a:noFill/>
          <a:ln>
            <a:noFill/>
          </a:ln>
        </p:spPr>
        <p:txBody>
          <a:bodyPr spcFirstLastPara="1" wrap="square" lIns="0" tIns="0" rIns="0" bIns="0" anchor="t" anchorCtr="0">
            <a:noAutofit/>
          </a:bodyPr>
          <a:lstStyle/>
          <a:p>
            <a:pPr marL="255650" marR="0" lvl="0" indent="-255650" algn="l" rtl="0">
              <a:spcBef>
                <a:spcPts val="0"/>
              </a:spcBef>
              <a:spcAft>
                <a:spcPts val="0"/>
              </a:spcAft>
              <a:buClr>
                <a:srgbClr val="007FA3"/>
              </a:buClr>
              <a:buSzPts val="2000"/>
              <a:buFont typeface="Arial"/>
              <a:buChar char="•"/>
            </a:pPr>
            <a:r>
              <a:rPr lang="en-US" b="0" i="0" u="none" strike="noStrike" cap="none" dirty="0">
                <a:solidFill>
                  <a:srgbClr val="000000"/>
                </a:solidFill>
                <a:latin typeface="+mn-lt"/>
                <a:sym typeface="Arial"/>
              </a:rPr>
              <a:t>Name assigned to objective function</a:t>
            </a:r>
            <a:endParaRPr dirty="0">
              <a:latin typeface="+mn-lt"/>
            </a:endParaRPr>
          </a:p>
          <a:p>
            <a:pPr marL="741553" marR="0" lvl="1" indent="-284353" algn="l" rtl="0">
              <a:spcBef>
                <a:spcPts val="600"/>
              </a:spcBef>
              <a:spcAft>
                <a:spcPts val="0"/>
              </a:spcAft>
              <a:buClr>
                <a:srgbClr val="007FA3"/>
              </a:buClr>
              <a:buSzPts val="1600"/>
              <a:buFont typeface="Arial"/>
              <a:buChar char="–"/>
            </a:pPr>
            <a:r>
              <a:rPr lang="en-US" b="0" i="0" u="none" strike="noStrike" cap="none" dirty="0">
                <a:solidFill>
                  <a:srgbClr val="000000"/>
                </a:solidFill>
                <a:latin typeface="+mn-lt"/>
                <a:sym typeface="Arial"/>
              </a:rPr>
              <a:t>Cell D22: “Profit Contribution + Total Profit”</a:t>
            </a:r>
            <a:endParaRPr dirty="0">
              <a:latin typeface="+mn-lt"/>
            </a:endParaRPr>
          </a:p>
          <a:p>
            <a:pPr marL="255650" marR="0" lvl="0" indent="-255650" algn="l" rtl="0">
              <a:spcBef>
                <a:spcPts val="1500"/>
              </a:spcBef>
              <a:spcAft>
                <a:spcPts val="0"/>
              </a:spcAft>
              <a:buClr>
                <a:srgbClr val="007FA3"/>
              </a:buClr>
              <a:buSzPts val="2000"/>
              <a:buFont typeface="Arial"/>
              <a:buChar char="•"/>
            </a:pPr>
            <a:r>
              <a:rPr lang="en-US" b="0" i="0" u="none" strike="noStrike" cap="none" dirty="0">
                <a:solidFill>
                  <a:srgbClr val="000000"/>
                </a:solidFill>
                <a:latin typeface="+mn-lt"/>
                <a:sym typeface="Arial"/>
              </a:rPr>
              <a:t>Names assigned to decision variables:</a:t>
            </a:r>
            <a:endParaRPr dirty="0">
              <a:latin typeface="+mn-lt"/>
            </a:endParaRPr>
          </a:p>
          <a:p>
            <a:pPr marL="741553" marR="0" lvl="1" indent="-284353" algn="l" rtl="0">
              <a:spcBef>
                <a:spcPts val="600"/>
              </a:spcBef>
              <a:spcAft>
                <a:spcPts val="0"/>
              </a:spcAft>
              <a:buClr>
                <a:srgbClr val="007FA3"/>
              </a:buClr>
              <a:buSzPts val="1600"/>
              <a:buFont typeface="Arial"/>
              <a:buChar char="–"/>
            </a:pPr>
            <a:r>
              <a:rPr lang="en-US" b="0" i="0" u="none" strike="noStrike" cap="none" dirty="0">
                <a:solidFill>
                  <a:srgbClr val="000000"/>
                </a:solidFill>
                <a:latin typeface="+mn-lt"/>
                <a:sym typeface="Arial"/>
              </a:rPr>
              <a:t>Cell B14: “Quantity Produced + Jordanelle”</a:t>
            </a:r>
            <a:endParaRPr dirty="0">
              <a:latin typeface="+mn-lt"/>
            </a:endParaRPr>
          </a:p>
          <a:p>
            <a:pPr marL="741553" marR="0" lvl="1" indent="-284353" algn="l" rtl="0">
              <a:spcBef>
                <a:spcPts val="600"/>
              </a:spcBef>
              <a:spcAft>
                <a:spcPts val="0"/>
              </a:spcAft>
              <a:buClr>
                <a:srgbClr val="007FA3"/>
              </a:buClr>
              <a:buSzPts val="1600"/>
              <a:buFont typeface="Arial"/>
              <a:buChar char="–"/>
            </a:pPr>
            <a:r>
              <a:rPr lang="en-US" b="0" i="0" u="none" strike="noStrike" cap="none" dirty="0">
                <a:solidFill>
                  <a:srgbClr val="000000"/>
                </a:solidFill>
                <a:latin typeface="+mn-lt"/>
                <a:sym typeface="Arial"/>
              </a:rPr>
              <a:t>Cell </a:t>
            </a:r>
            <a:r>
              <a:rPr lang="en-US" dirty="0" smtClean="0">
                <a:solidFill>
                  <a:srgbClr val="000000"/>
                </a:solidFill>
                <a:latin typeface="+mn-lt"/>
              </a:rPr>
              <a:t>C14</a:t>
            </a:r>
            <a:r>
              <a:rPr lang="en-US" b="0" i="0" u="none" strike="noStrike" cap="none" dirty="0" smtClean="0">
                <a:solidFill>
                  <a:srgbClr val="000000"/>
                </a:solidFill>
                <a:latin typeface="+mn-lt"/>
                <a:sym typeface="Arial"/>
              </a:rPr>
              <a:t>: </a:t>
            </a:r>
            <a:r>
              <a:rPr lang="en-US" b="0" i="0" u="none" strike="noStrike" cap="none" dirty="0">
                <a:solidFill>
                  <a:srgbClr val="000000"/>
                </a:solidFill>
                <a:latin typeface="+mn-lt"/>
                <a:sym typeface="Arial"/>
              </a:rPr>
              <a:t>Quantity Produced + Deercrest”</a:t>
            </a:r>
            <a:endParaRPr dirty="0">
              <a:latin typeface="+mn-lt"/>
            </a:endParaRPr>
          </a:p>
          <a:p>
            <a:pPr marL="255650" marR="0" lvl="0" indent="-255650" algn="l" rtl="0">
              <a:spcBef>
                <a:spcPts val="1500"/>
              </a:spcBef>
              <a:spcAft>
                <a:spcPts val="0"/>
              </a:spcAft>
              <a:buClr>
                <a:srgbClr val="007FA3"/>
              </a:buClr>
              <a:buSzPts val="2000"/>
              <a:buFont typeface="Arial"/>
              <a:buChar char="•"/>
            </a:pPr>
            <a:r>
              <a:rPr lang="en-US" b="0" i="0" u="none" strike="noStrike" cap="none" dirty="0">
                <a:solidFill>
                  <a:srgbClr val="000000"/>
                </a:solidFill>
                <a:latin typeface="+mn-lt"/>
                <a:sym typeface="Arial"/>
              </a:rPr>
              <a:t>Names assigned to constraints:</a:t>
            </a:r>
            <a:endParaRPr dirty="0">
              <a:latin typeface="+mn-lt"/>
            </a:endParaRPr>
          </a:p>
          <a:p>
            <a:pPr marL="741553" marR="0" lvl="1" indent="-284353" algn="l" rtl="0">
              <a:spcBef>
                <a:spcPts val="600"/>
              </a:spcBef>
              <a:spcAft>
                <a:spcPts val="0"/>
              </a:spcAft>
              <a:buClr>
                <a:srgbClr val="007FA3"/>
              </a:buClr>
              <a:buSzPts val="1600"/>
              <a:buFont typeface="Arial"/>
              <a:buChar char="–"/>
            </a:pPr>
            <a:r>
              <a:rPr lang="en-US" b="0" i="0" u="none" strike="noStrike" cap="none" dirty="0">
                <a:solidFill>
                  <a:srgbClr val="000000"/>
                </a:solidFill>
                <a:latin typeface="+mn-lt"/>
                <a:sym typeface="Arial"/>
              </a:rPr>
              <a:t>Cell D15: “Fabrication + Hours Used”</a:t>
            </a:r>
            <a:endParaRPr dirty="0">
              <a:latin typeface="+mn-lt"/>
            </a:endParaRPr>
          </a:p>
          <a:p>
            <a:pPr marL="741553" marR="0" lvl="1" indent="-284353" algn="l" rtl="0">
              <a:spcBef>
                <a:spcPts val="600"/>
              </a:spcBef>
              <a:spcAft>
                <a:spcPts val="0"/>
              </a:spcAft>
              <a:buClr>
                <a:srgbClr val="007FA3"/>
              </a:buClr>
              <a:buSzPts val="1600"/>
              <a:buFont typeface="Arial"/>
              <a:buChar char="–"/>
            </a:pPr>
            <a:r>
              <a:rPr lang="en-US" b="0" i="0" u="none" strike="noStrike" cap="none" dirty="0">
                <a:solidFill>
                  <a:srgbClr val="000000"/>
                </a:solidFill>
                <a:latin typeface="+mn-lt"/>
                <a:sym typeface="Arial"/>
              </a:rPr>
              <a:t>Cell D16: “Finishing + Hours Used”</a:t>
            </a:r>
            <a:endParaRPr dirty="0">
              <a:latin typeface="+mn-lt"/>
            </a:endParaRPr>
          </a:p>
          <a:p>
            <a:pPr marL="741553" marR="0" lvl="1" indent="-284353" algn="l" rtl="0">
              <a:spcBef>
                <a:spcPts val="600"/>
              </a:spcBef>
              <a:spcAft>
                <a:spcPts val="0"/>
              </a:spcAft>
              <a:buClr>
                <a:srgbClr val="007FA3"/>
              </a:buClr>
              <a:buSzPts val="1600"/>
              <a:buFont typeface="Arial"/>
              <a:buChar char="–"/>
            </a:pPr>
            <a:r>
              <a:rPr lang="en-US" b="0" i="0" u="none" strike="noStrike" cap="none" dirty="0">
                <a:solidFill>
                  <a:srgbClr val="000000"/>
                </a:solidFill>
                <a:latin typeface="+mn-lt"/>
                <a:sym typeface="Arial"/>
              </a:rPr>
              <a:t>Cell D19: “Market mixture + Excess Deercrest”</a:t>
            </a:r>
            <a:endParaRPr b="0" i="0" u="none" strike="noStrike" cap="none" dirty="0">
              <a:solidFill>
                <a:schemeClr val="dk1"/>
              </a:solidFill>
              <a:latin typeface="+mn-lt"/>
              <a:sym typeface="Arial"/>
            </a:endParaRPr>
          </a:p>
        </p:txBody>
      </p:sp>
      <p:pic>
        <p:nvPicPr>
          <p:cNvPr id="3" name="Picture 2" descr="An Excel sheet titled, Sklenda skis, displays two tables. The first table titled, data, has four rows and four columns. The column headers are as follows. Department, Jordanelle product, Deercrest product, and Limitation, in hours. The row entries are as follows. Row 1. Fabrication, 3.5, 4, 84. Row 2. Finishing, 1, 1.5, 21. Row 3 is empty. Row 4. Profit or unit, $50.00, $65.00, blank. The second table has three rows and four columns. The column headers are as follows. Model, Jordanelle, Deercrest, and Hours used. The row entries are as follows. Row 1. Quantity produced, 0, 0, blank. Row 2. Fabrication, 0, 0, 0. Row 3. Finishing, 0, 0, 0. The value under market mixture, excess Deercrest, reads, 0. The profit contribution of Jordanelle and Deercrest are in dollars. The total profit is also in dollars."/>
          <p:cNvPicPr>
            <a:picLocks noChangeAspect="1"/>
          </p:cNvPicPr>
          <p:nvPr/>
        </p:nvPicPr>
        <p:blipFill>
          <a:blip r:embed="rId3"/>
          <a:stretch>
            <a:fillRect/>
          </a:stretch>
        </p:blipFill>
        <p:spPr>
          <a:xfrm>
            <a:off x="5264426" y="1881809"/>
            <a:ext cx="3237257" cy="273124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Outcomes</a:t>
            </a:r>
            <a:endParaRPr sz="3600" b="1" i="0" u="none" strike="noStrike" cap="none" dirty="0">
              <a:solidFill>
                <a:srgbClr val="007FA3"/>
              </a:solidFill>
              <a:latin typeface="+mj-lt"/>
              <a:ea typeface="Arial"/>
              <a:cs typeface="Arial"/>
              <a:sym typeface="Arial"/>
            </a:endParaRPr>
          </a:p>
        </p:txBody>
      </p:sp>
      <p:sp>
        <p:nvSpPr>
          <p:cNvPr id="657" name="Text placeholder 2"/>
          <p:cNvSpPr txBox="1">
            <a:spLocks noGrp="1"/>
          </p:cNvSpPr>
          <p:nvPr>
            <p:ph type="body" idx="1"/>
          </p:nvPr>
        </p:nvSpPr>
        <p:spPr>
          <a:xfrm>
            <a:off x="457200" y="1600200"/>
            <a:ext cx="8229600" cy="472439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1800" b="1" i="0" u="none" strike="noStrike" cap="none" dirty="0">
                <a:solidFill>
                  <a:srgbClr val="000000"/>
                </a:solidFill>
                <a:latin typeface="+mn-lt"/>
                <a:sym typeface="Arial"/>
              </a:rPr>
              <a:t>Unique optimal solution</a:t>
            </a:r>
            <a:endParaRPr sz="1800" dirty="0">
              <a:latin typeface="+mn-lt"/>
            </a:endParaRPr>
          </a:p>
          <a:p>
            <a:pPr marL="741553" marR="0" lvl="1" indent="-284353" algn="l" rtl="0">
              <a:spcBef>
                <a:spcPts val="600"/>
              </a:spcBef>
              <a:spcAft>
                <a:spcPts val="0"/>
              </a:spcAft>
              <a:buClr>
                <a:srgbClr val="007FA3"/>
              </a:buClr>
              <a:buSzPct val="100000"/>
              <a:buFont typeface="Arial"/>
              <a:buChar char="–"/>
            </a:pPr>
            <a:r>
              <a:rPr lang="en-US" sz="1800" dirty="0">
                <a:solidFill>
                  <a:srgbClr val="000000"/>
                </a:solidFill>
                <a:latin typeface="+mn-lt"/>
              </a:rPr>
              <a:t>T</a:t>
            </a:r>
            <a:r>
              <a:rPr lang="en-US" sz="1800" b="0" i="0" u="none" strike="noStrike" cap="none" dirty="0" smtClean="0">
                <a:solidFill>
                  <a:srgbClr val="000000"/>
                </a:solidFill>
                <a:latin typeface="+mn-lt"/>
                <a:sym typeface="Arial"/>
              </a:rPr>
              <a:t>here </a:t>
            </a:r>
            <a:r>
              <a:rPr lang="en-US" sz="1800" b="0" i="0" u="none" strike="noStrike" cap="none" dirty="0">
                <a:solidFill>
                  <a:srgbClr val="000000"/>
                </a:solidFill>
                <a:latin typeface="+mn-lt"/>
                <a:sym typeface="Arial"/>
              </a:rPr>
              <a:t>is exactly one solution that will result in the maximum (or minimum) objective.</a:t>
            </a:r>
            <a:endParaRPr sz="1800" dirty="0">
              <a:latin typeface="+mn-lt"/>
            </a:endParaRPr>
          </a:p>
          <a:p>
            <a:pPr marL="255650" marR="0" lvl="0" indent="-255650" algn="l" rtl="0">
              <a:spcAft>
                <a:spcPts val="0"/>
              </a:spcAft>
              <a:buClr>
                <a:srgbClr val="007FA3"/>
              </a:buClr>
              <a:buSzPct val="100000"/>
              <a:buFont typeface="Arial"/>
              <a:buChar char="•"/>
            </a:pPr>
            <a:r>
              <a:rPr lang="en-US" sz="1800" b="1" i="0" u="none" strike="noStrike" cap="none" dirty="0">
                <a:solidFill>
                  <a:srgbClr val="000000"/>
                </a:solidFill>
                <a:latin typeface="+mn-lt"/>
                <a:sym typeface="Arial"/>
              </a:rPr>
              <a:t>Alternative (multiple) optimal solutions</a:t>
            </a:r>
            <a:endParaRPr sz="1800" dirty="0">
              <a:latin typeface="+mn-lt"/>
            </a:endParaRPr>
          </a:p>
          <a:p>
            <a:pPr marL="741553" marR="0" lvl="1" indent="-284353" algn="l" rtl="0">
              <a:spcBef>
                <a:spcPts val="600"/>
              </a:spcBef>
              <a:spcAft>
                <a:spcPts val="0"/>
              </a:spcAft>
              <a:buClr>
                <a:srgbClr val="007FA3"/>
              </a:buClr>
              <a:buSzPct val="100000"/>
              <a:buFont typeface="Arial"/>
              <a:buChar char="–"/>
            </a:pPr>
            <a:r>
              <a:rPr lang="en-US" sz="1800" dirty="0">
                <a:solidFill>
                  <a:srgbClr val="000000"/>
                </a:solidFill>
                <a:latin typeface="+mn-lt"/>
              </a:rPr>
              <a:t>T</a:t>
            </a:r>
            <a:r>
              <a:rPr lang="en-US" sz="1800" b="0" i="0" u="none" strike="noStrike" cap="none" dirty="0" smtClean="0">
                <a:solidFill>
                  <a:srgbClr val="000000"/>
                </a:solidFill>
                <a:latin typeface="+mn-lt"/>
                <a:sym typeface="Arial"/>
              </a:rPr>
              <a:t>he </a:t>
            </a:r>
            <a:r>
              <a:rPr lang="en-US" sz="1800" b="0" i="0" u="none" strike="noStrike" cap="none" dirty="0">
                <a:solidFill>
                  <a:srgbClr val="000000"/>
                </a:solidFill>
                <a:latin typeface="+mn-lt"/>
                <a:sym typeface="Arial"/>
              </a:rPr>
              <a:t>objective is maximized (or minimized) by more than one combination of decision variables, all of which have the same objective function value.</a:t>
            </a:r>
            <a:endParaRPr sz="1800" dirty="0">
              <a:latin typeface="+mn-lt"/>
            </a:endParaRPr>
          </a:p>
          <a:p>
            <a:pPr marL="255650" marR="0" lvl="0" indent="-255650" algn="l" rtl="0">
              <a:spcAft>
                <a:spcPts val="0"/>
              </a:spcAft>
              <a:buClr>
                <a:srgbClr val="007FA3"/>
              </a:buClr>
              <a:buSzPct val="100000"/>
              <a:buFont typeface="Arial"/>
              <a:buChar char="•"/>
            </a:pPr>
            <a:r>
              <a:rPr lang="en-US" sz="1800" b="1" i="0" u="none" strike="noStrike" cap="none" dirty="0">
                <a:solidFill>
                  <a:srgbClr val="000000"/>
                </a:solidFill>
                <a:latin typeface="+mn-lt"/>
                <a:sym typeface="Arial"/>
              </a:rPr>
              <a:t>Unbounded solution</a:t>
            </a:r>
            <a:endParaRPr sz="1800" dirty="0">
              <a:latin typeface="+mn-lt"/>
            </a:endParaRPr>
          </a:p>
          <a:p>
            <a:pPr marL="741553" marR="0" lvl="1" indent="-284353" algn="l" rtl="0">
              <a:spcBef>
                <a:spcPts val="600"/>
              </a:spcBef>
              <a:spcAft>
                <a:spcPts val="0"/>
              </a:spcAft>
              <a:buClr>
                <a:srgbClr val="007FA3"/>
              </a:buClr>
              <a:buSzPct val="100000"/>
              <a:buFont typeface="Arial"/>
              <a:buChar char="–"/>
            </a:pPr>
            <a:r>
              <a:rPr lang="en-US" sz="1800" dirty="0">
                <a:solidFill>
                  <a:srgbClr val="000000"/>
                </a:solidFill>
                <a:latin typeface="+mn-lt"/>
              </a:rPr>
              <a:t>T</a:t>
            </a:r>
            <a:r>
              <a:rPr lang="en-US" sz="1800" b="0" i="0" u="none" strike="noStrike" cap="none" dirty="0" smtClean="0">
                <a:solidFill>
                  <a:srgbClr val="000000"/>
                </a:solidFill>
                <a:latin typeface="+mn-lt"/>
                <a:sym typeface="Arial"/>
              </a:rPr>
              <a:t>he </a:t>
            </a:r>
            <a:r>
              <a:rPr lang="en-US" sz="1800" b="0" i="0" u="none" strike="noStrike" cap="none" dirty="0">
                <a:solidFill>
                  <a:srgbClr val="000000"/>
                </a:solidFill>
                <a:latin typeface="+mn-lt"/>
                <a:sym typeface="Arial"/>
              </a:rPr>
              <a:t>objective can be increased or decreased without bound (i.e., to infinity for a maximization problem or negative infinity for a minimization problem)</a:t>
            </a:r>
            <a:endParaRPr sz="1800" dirty="0">
              <a:latin typeface="+mn-lt"/>
            </a:endParaRPr>
          </a:p>
          <a:p>
            <a:pPr marL="255650" marR="0" lvl="0" indent="-255650" algn="l" rtl="0">
              <a:spcAft>
                <a:spcPts val="0"/>
              </a:spcAft>
              <a:buClr>
                <a:srgbClr val="007FA3"/>
              </a:buClr>
              <a:buSzPct val="100000"/>
              <a:buFont typeface="Arial"/>
              <a:buChar char="•"/>
            </a:pPr>
            <a:r>
              <a:rPr lang="en-US" sz="1800" b="1" i="0" u="none" strike="noStrike" cap="none" dirty="0">
                <a:solidFill>
                  <a:srgbClr val="000000"/>
                </a:solidFill>
                <a:latin typeface="+mn-lt"/>
                <a:sym typeface="Arial"/>
              </a:rPr>
              <a:t>Infeasibility</a:t>
            </a:r>
            <a:endParaRPr sz="1800" dirty="0">
              <a:latin typeface="+mn-lt"/>
            </a:endParaRPr>
          </a:p>
          <a:p>
            <a:pPr marL="741553" marR="0" lvl="1" indent="-284353" algn="l" rtl="0">
              <a:spcBef>
                <a:spcPts val="600"/>
              </a:spcBef>
              <a:spcAft>
                <a:spcPts val="0"/>
              </a:spcAft>
              <a:buClr>
                <a:srgbClr val="007FA3"/>
              </a:buClr>
              <a:buSzPct val="100000"/>
              <a:buFont typeface="Arial"/>
              <a:buChar char="–"/>
            </a:pPr>
            <a:r>
              <a:rPr lang="en-US" sz="1800" dirty="0">
                <a:solidFill>
                  <a:srgbClr val="000000"/>
                </a:solidFill>
                <a:latin typeface="+mn-lt"/>
              </a:rPr>
              <a:t>N</a:t>
            </a:r>
            <a:r>
              <a:rPr lang="en-US" sz="1800" b="0" i="0" u="none" strike="noStrike" cap="none" dirty="0" smtClean="0">
                <a:solidFill>
                  <a:srgbClr val="000000"/>
                </a:solidFill>
                <a:latin typeface="+mn-lt"/>
                <a:sym typeface="Arial"/>
              </a:rPr>
              <a:t>o </a:t>
            </a:r>
            <a:r>
              <a:rPr lang="en-US" sz="1800" b="0" i="0" u="none" strike="noStrike" cap="none" dirty="0">
                <a:solidFill>
                  <a:srgbClr val="000000"/>
                </a:solidFill>
                <a:latin typeface="+mn-lt"/>
                <a:sym typeface="Arial"/>
              </a:rPr>
              <a:t>feasible solution exists</a:t>
            </a:r>
            <a:endParaRPr sz="18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13.12: </a:t>
            </a:r>
            <a:r>
              <a:rPr lang="en-US" sz="3600" b="1" i="0" u="none" strike="noStrike" cap="none" dirty="0">
                <a:solidFill>
                  <a:srgbClr val="007FA3"/>
                </a:solidFill>
                <a:latin typeface="+mj-lt"/>
                <a:ea typeface="Arial"/>
                <a:cs typeface="Arial"/>
                <a:sym typeface="Arial"/>
              </a:rPr>
              <a:t>A Model with Alternative Optimal Solutions</a:t>
            </a:r>
            <a:endParaRPr sz="3600" b="1" i="0" u="none" strike="noStrike" cap="none" dirty="0">
              <a:solidFill>
                <a:srgbClr val="007FA3"/>
              </a:solidFill>
              <a:latin typeface="+mj-lt"/>
              <a:ea typeface="Arial"/>
              <a:cs typeface="Arial"/>
              <a:sym typeface="Arial"/>
            </a:endParaRPr>
          </a:p>
        </p:txBody>
      </p:sp>
      <p:sp>
        <p:nvSpPr>
          <p:cNvPr id="663" name="Text placeholder 2"/>
          <p:cNvSpPr txBox="1">
            <a:spLocks noGrp="1"/>
          </p:cNvSpPr>
          <p:nvPr>
            <p:ph type="body" idx="1"/>
          </p:nvPr>
        </p:nvSpPr>
        <p:spPr>
          <a:xfrm>
            <a:off x="457200" y="1600200"/>
            <a:ext cx="7382933" cy="8382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smtClean="0">
                <a:solidFill>
                  <a:srgbClr val="000000"/>
                </a:solidFill>
                <a:latin typeface="+mn-lt"/>
                <a:sym typeface="Arial"/>
              </a:rPr>
              <a:t>New objective function in the S</a:t>
            </a:r>
            <a:r>
              <a:rPr lang="en-US" sz="100" b="0" i="0" u="none" strike="noStrike" cap="none" dirty="0" smtClean="0">
                <a:solidFill>
                  <a:srgbClr val="000000"/>
                </a:solidFill>
                <a:latin typeface="+mn-lt"/>
                <a:sym typeface="Arial"/>
              </a:rPr>
              <a:t> </a:t>
            </a:r>
            <a:r>
              <a:rPr lang="en-US" sz="2000" b="0" i="0" u="none" strike="noStrike" cap="none" dirty="0" err="1" smtClean="0">
                <a:solidFill>
                  <a:srgbClr val="000000"/>
                </a:solidFill>
                <a:latin typeface="+mn-lt"/>
                <a:sym typeface="Arial"/>
              </a:rPr>
              <a:t>S</a:t>
            </a:r>
            <a:r>
              <a:rPr lang="en-US" sz="100" b="0" i="0" u="none" strike="noStrike" cap="none" dirty="0" smtClean="0">
                <a:solidFill>
                  <a:srgbClr val="000000"/>
                </a:solidFill>
                <a:latin typeface="+mn-lt"/>
                <a:sym typeface="Arial"/>
              </a:rPr>
              <a:t> </a:t>
            </a:r>
            <a:r>
              <a:rPr lang="en-US" sz="2000" b="0" i="0" u="none" strike="noStrike" cap="none" dirty="0" smtClean="0">
                <a:solidFill>
                  <a:srgbClr val="000000"/>
                </a:solidFill>
                <a:latin typeface="+mn-lt"/>
                <a:sym typeface="Arial"/>
              </a:rPr>
              <a:t>C problem:</a:t>
            </a:r>
            <a:endParaRPr sz="2000" dirty="0" smtClean="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smtClean="0">
                <a:solidFill>
                  <a:srgbClr val="000000"/>
                </a:solidFill>
                <a:latin typeface="+mn-lt"/>
                <a:sym typeface="Arial"/>
              </a:rPr>
              <a:t>Max 50 Jordanelle + 75 Deercrest</a:t>
            </a:r>
            <a:endParaRPr sz="2000" b="0" i="0" u="none" strike="noStrike" cap="none" dirty="0">
              <a:solidFill>
                <a:schemeClr val="dk1"/>
              </a:solidFill>
              <a:latin typeface="+mn-lt"/>
              <a:sym typeface="Arial"/>
            </a:endParaRPr>
          </a:p>
        </p:txBody>
      </p:sp>
      <p:pic>
        <p:nvPicPr>
          <p:cNvPr id="2" name="Picture 1" descr="An Excel sheet titled, Sklenda skis, displays two tables. The first table titled, data, has four rows and four columns. The column headers are as follows. Department, Jordanelle product, Deercrest product, and Limitation, in hours. The row entries are as follows. Row 1. Fabrication, 3.5, 4, 84. Row 2. Finishing, 1, 1.5, 21. Row 3 is empty. Row 4. Profit or unit, $50.00, $75.00, blank. The second table has three rows and four columns. The column headers are as follows. Model, Jordanelle, Deercrest, and Hours used. The row entries are as follows. Row 1. Quantity produced, 0, 14, blank. Row 2. Fabrication, 0, 56, 56. Row 3. Finishing, 0, 21, 21. The value under market mixture, excess Deercrest, reads, 14. The profit contribution of Jordanelle is in dollars and Deercrest is $1050.00. The total profit is $1050.00."/>
          <p:cNvPicPr>
            <a:picLocks noChangeAspect="1"/>
          </p:cNvPicPr>
          <p:nvPr/>
        </p:nvPicPr>
        <p:blipFill>
          <a:blip r:embed="rId3"/>
          <a:stretch>
            <a:fillRect/>
          </a:stretch>
        </p:blipFill>
        <p:spPr>
          <a:xfrm>
            <a:off x="575909" y="2661848"/>
            <a:ext cx="3231160" cy="3011685"/>
          </a:xfrm>
          <a:prstGeom prst="rect">
            <a:avLst/>
          </a:prstGeom>
        </p:spPr>
      </p:pic>
      <p:pic>
        <p:nvPicPr>
          <p:cNvPr id="3" name="Picture 2" descr="A line graph plots Deercrest versus Jordanelle. The horizontal axis ranges from 0 to 25 in increments of 5 and the vertical axis ranges from 0 to 25 in increments of 5. The graph has two falling lines and a rising line. The first falling line, finishing, starts from (0, 14) and falls to (21, 0). The second falling line, fabrication, starts from (0, 21) and falls to (24, 0). The rising line, market mix, starts from the origin (0, 0) and rises to (12.5, 25). Two dashed falling lines are also plotted. The first dashed falling line, p = 800, starts from (0, 11) and falls to (16, 0). The second dashed falling line, p = 600, starts from (0, 8) and falls to (12, 0). An upward arrow mark is marked above the horizontal axis. The market mix line intersects the finishing line at (5.5, 10.5) that is labeled, alternate optimal solution, Jordanelle = 5.25, Deercrest = 10.5, profit = $1050. An open circle is marked at (0, 14) that is labeled, alternate optimal solution, Jordanelle = 0, Deercrest = 14, profit = $1050."/>
          <p:cNvPicPr>
            <a:picLocks noChangeAspect="1"/>
          </p:cNvPicPr>
          <p:nvPr/>
        </p:nvPicPr>
        <p:blipFill>
          <a:blip r:embed="rId4"/>
          <a:stretch>
            <a:fillRect/>
          </a:stretch>
        </p:blipFill>
        <p:spPr>
          <a:xfrm>
            <a:off x="4111147" y="2661848"/>
            <a:ext cx="4350705" cy="2798861"/>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13.13: </a:t>
            </a:r>
            <a:r>
              <a:rPr lang="en-US" sz="3600" b="1" i="0" u="none" strike="noStrike" cap="none" dirty="0">
                <a:solidFill>
                  <a:srgbClr val="007FA3"/>
                </a:solidFill>
                <a:latin typeface="+mj-lt"/>
                <a:ea typeface="Arial"/>
                <a:cs typeface="Arial"/>
                <a:sym typeface="Arial"/>
              </a:rPr>
              <a:t>A Model with an Unbounded Solution</a:t>
            </a:r>
            <a:endParaRPr sz="3600" b="1" i="0" u="none" strike="noStrike" cap="none" dirty="0">
              <a:solidFill>
                <a:srgbClr val="007FA3"/>
              </a:solidFill>
              <a:latin typeface="+mj-lt"/>
              <a:ea typeface="Arial"/>
              <a:cs typeface="Arial"/>
              <a:sym typeface="Arial"/>
            </a:endParaRPr>
          </a:p>
        </p:txBody>
      </p:sp>
      <p:sp>
        <p:nvSpPr>
          <p:cNvPr id="671" name="Text placeholder 2"/>
          <p:cNvSpPr txBox="1">
            <a:spLocks noGrp="1"/>
          </p:cNvSpPr>
          <p:nvPr>
            <p:ph type="body" idx="1"/>
          </p:nvPr>
        </p:nvSpPr>
        <p:spPr>
          <a:xfrm>
            <a:off x="457200" y="1602282"/>
            <a:ext cx="8229600" cy="775618"/>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Remove the finishing and fabrication constraints from the Sklenka Ski problem.</a:t>
            </a:r>
            <a:endParaRPr sz="2000" b="0" i="0" u="none" strike="noStrike" cap="none" dirty="0">
              <a:solidFill>
                <a:srgbClr val="000000"/>
              </a:solidFill>
              <a:latin typeface="+mn-lt"/>
              <a:ea typeface="Arial"/>
              <a:cs typeface="Arial"/>
              <a:sym typeface="Arial"/>
            </a:endParaRPr>
          </a:p>
        </p:txBody>
      </p:sp>
      <p:graphicFrame>
        <p:nvGraphicFramePr>
          <p:cNvPr id="5" name="Object 4" descr="Maximize total profit = 50 Jordanelle + 65 Deercrest, Deercrest minus 2 Jordanelle greater than or equal to 0, Deercrest greater than or equal to 0, Jordanelle greater than or equal to 0."/>
          <p:cNvGraphicFramePr>
            <a:graphicFrameLocks noChangeAspect="1"/>
          </p:cNvGraphicFramePr>
          <p:nvPr>
            <p:extLst>
              <p:ext uri="{D42A27DB-BD31-4B8C-83A1-F6EECF244321}">
                <p14:modId xmlns:p14="http://schemas.microsoft.com/office/powerpoint/2010/main" val="1624123931"/>
              </p:ext>
            </p:extLst>
          </p:nvPr>
        </p:nvGraphicFramePr>
        <p:xfrm>
          <a:off x="3107788" y="2430412"/>
          <a:ext cx="4147878" cy="1025141"/>
        </p:xfrm>
        <a:graphic>
          <a:graphicData uri="http://schemas.openxmlformats.org/presentationml/2006/ole">
            <mc:AlternateContent xmlns:mc="http://schemas.openxmlformats.org/markup-compatibility/2006">
              <mc:Choice xmlns:v="urn:schemas-microsoft-com:vml" Requires="v">
                <p:oleObj spid="_x0000_s22359" name="Equation" r:id="rId4" imgW="6680160" imgH="1650960" progId="Equation.DSMT4">
                  <p:embed/>
                </p:oleObj>
              </mc:Choice>
              <mc:Fallback>
                <p:oleObj name="Equation" r:id="rId4" imgW="6680160" imgH="1650960" progId="Equation.DSMT4">
                  <p:embed/>
                  <p:pic>
                    <p:nvPicPr>
                      <p:cNvPr id="0" name=""/>
                      <p:cNvPicPr/>
                      <p:nvPr/>
                    </p:nvPicPr>
                    <p:blipFill>
                      <a:blip r:embed="rId5"/>
                      <a:stretch>
                        <a:fillRect/>
                      </a:stretch>
                    </p:blipFill>
                    <p:spPr>
                      <a:xfrm>
                        <a:off x="3107788" y="2430412"/>
                        <a:ext cx="4147878" cy="1025141"/>
                      </a:xfrm>
                      <a:prstGeom prst="rect">
                        <a:avLst/>
                      </a:prstGeom>
                    </p:spPr>
                  </p:pic>
                </p:oleObj>
              </mc:Fallback>
            </mc:AlternateContent>
          </a:graphicData>
        </a:graphic>
      </p:graphicFrame>
      <p:sp>
        <p:nvSpPr>
          <p:cNvPr id="673" name="Text placeholder 3"/>
          <p:cNvSpPr txBox="1">
            <a:spLocks noGrp="1"/>
          </p:cNvSpPr>
          <p:nvPr>
            <p:ph type="body" idx="2"/>
          </p:nvPr>
        </p:nvSpPr>
        <p:spPr>
          <a:xfrm>
            <a:off x="457200" y="3210235"/>
            <a:ext cx="2243084" cy="526496"/>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Solver message:</a:t>
            </a:r>
            <a:endParaRPr sz="2000" b="0" i="0" u="none" strike="noStrike" cap="none" dirty="0">
              <a:solidFill>
                <a:schemeClr val="dk1"/>
              </a:solidFill>
              <a:latin typeface="+mn-lt"/>
              <a:ea typeface="Arial"/>
              <a:cs typeface="Arial"/>
              <a:sym typeface="Arial"/>
            </a:endParaRPr>
          </a:p>
        </p:txBody>
      </p:sp>
      <p:pic>
        <p:nvPicPr>
          <p:cNvPr id="2" name="Picture 1" descr="A dialog box titled, Solver Results, has a section that has two radio buttons, Keep Solver Solution and Restore Original Values, in which the Keep Solver Solution radio button is selected. The section reads as follows. The objective left parenthesis set cell right parenthesis values do not converge. A Reports window is at the right of the box. Below the window, two unchecked text boxes read, Return to Solver Parameter Dialog, Outline Reports. Four command buttons, namely, O K, Cancel, Save Scenario, and Help, are displayed."/>
          <p:cNvPicPr>
            <a:picLocks noChangeAspect="1"/>
          </p:cNvPicPr>
          <p:nvPr/>
        </p:nvPicPr>
        <p:blipFill>
          <a:blip r:embed="rId6"/>
          <a:stretch>
            <a:fillRect/>
          </a:stretch>
        </p:blipFill>
        <p:spPr>
          <a:xfrm>
            <a:off x="591621" y="3875338"/>
            <a:ext cx="3670110" cy="1780186"/>
          </a:xfrm>
          <a:prstGeom prst="rect">
            <a:avLst/>
          </a:prstGeom>
        </p:spPr>
      </p:pic>
      <p:pic>
        <p:nvPicPr>
          <p:cNvPr id="3" name="Picture 2" descr="A line graph plots Deercrest versus Jordanelle. The horizontal axis ranges from 0 to 25 in increments of 5 and the vertical axis ranges from 0 to 25 in increments of 5. The graph is a rising line which starts from the origin (0, 0) to (12.5, 25). An upward arrow mark is marked from the left of the rising line. The upper part of the rising line is labeled, marketing mix constraint Deercrest minus 2 Jordanelle = 0. The lower part of the rising line is labeled, points satisfying Deercrest minus 2 Jordanelle greater than or equal to 0. "/>
          <p:cNvPicPr>
            <a:picLocks noChangeAspect="1"/>
          </p:cNvPicPr>
          <p:nvPr/>
        </p:nvPicPr>
        <p:blipFill>
          <a:blip r:embed="rId7"/>
          <a:stretch>
            <a:fillRect/>
          </a:stretch>
        </p:blipFill>
        <p:spPr>
          <a:xfrm>
            <a:off x="4675841" y="3601510"/>
            <a:ext cx="4012625" cy="2560542"/>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13.14: </a:t>
            </a:r>
            <a:r>
              <a:rPr lang="en-US" sz="3600" b="1" i="0" u="none" strike="noStrike" cap="none" dirty="0">
                <a:solidFill>
                  <a:srgbClr val="007FA3"/>
                </a:solidFill>
                <a:latin typeface="+mj-lt"/>
                <a:ea typeface="Arial"/>
                <a:cs typeface="Arial"/>
                <a:sym typeface="Arial"/>
              </a:rPr>
              <a:t>An Infeasible Model</a:t>
            </a:r>
            <a:endParaRPr sz="3600" b="1" i="0" u="none" strike="noStrike" cap="none" dirty="0">
              <a:solidFill>
                <a:srgbClr val="007FA3"/>
              </a:solidFill>
              <a:latin typeface="+mj-lt"/>
              <a:ea typeface="Arial"/>
              <a:cs typeface="Arial"/>
              <a:sym typeface="Arial"/>
            </a:endParaRPr>
          </a:p>
        </p:txBody>
      </p:sp>
      <p:sp>
        <p:nvSpPr>
          <p:cNvPr id="681" name="Text placeholder 2"/>
          <p:cNvSpPr txBox="1">
            <a:spLocks noGrp="1"/>
          </p:cNvSpPr>
          <p:nvPr>
            <p:ph type="body" idx="1"/>
          </p:nvPr>
        </p:nvSpPr>
        <p:spPr>
          <a:xfrm>
            <a:off x="457200" y="1600200"/>
            <a:ext cx="7924800" cy="507372"/>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Suppose, by mistake, the modeler in the Sklenka Ski problem used</a:t>
            </a:r>
            <a:endParaRPr sz="2000" b="0" i="0" u="none" strike="noStrike" cap="none" dirty="0">
              <a:solidFill>
                <a:srgbClr val="000000"/>
              </a:solidFill>
              <a:latin typeface="+mn-lt"/>
              <a:ea typeface="Arial"/>
              <a:cs typeface="Arial"/>
              <a:sym typeface="Arial"/>
            </a:endParaRPr>
          </a:p>
        </p:txBody>
      </p:sp>
      <p:graphicFrame>
        <p:nvGraphicFramePr>
          <p:cNvPr id="2" name="Object 1" descr="a greater than or equal to sign in the fabrication constraint left parenthesis instead of  lesser than or equal to sign right parenthesis,"/>
          <p:cNvGraphicFramePr>
            <a:graphicFrameLocks noChangeAspect="1"/>
          </p:cNvGraphicFramePr>
          <p:nvPr>
            <p:extLst>
              <p:ext uri="{D42A27DB-BD31-4B8C-83A1-F6EECF244321}">
                <p14:modId xmlns:p14="http://schemas.microsoft.com/office/powerpoint/2010/main" val="3293552700"/>
              </p:ext>
            </p:extLst>
          </p:nvPr>
        </p:nvGraphicFramePr>
        <p:xfrm>
          <a:off x="684614" y="2123829"/>
          <a:ext cx="5636281" cy="293885"/>
        </p:xfrm>
        <a:graphic>
          <a:graphicData uri="http://schemas.openxmlformats.org/presentationml/2006/ole">
            <mc:AlternateContent xmlns:mc="http://schemas.openxmlformats.org/markup-compatibility/2006">
              <mc:Choice xmlns:v="urn:schemas-microsoft-com:vml" Requires="v">
                <p:oleObj spid="_x0000_s67232" name="Equation" r:id="rId4" imgW="6819840" imgH="355320" progId="Equation.DSMT4">
                  <p:embed/>
                </p:oleObj>
              </mc:Choice>
              <mc:Fallback>
                <p:oleObj name="Equation" r:id="rId4" imgW="6819840" imgH="355320" progId="Equation.DSMT4">
                  <p:embed/>
                  <p:pic>
                    <p:nvPicPr>
                      <p:cNvPr id="0" name=""/>
                      <p:cNvPicPr/>
                      <p:nvPr/>
                    </p:nvPicPr>
                    <p:blipFill>
                      <a:blip r:embed="rId5"/>
                      <a:stretch>
                        <a:fillRect/>
                      </a:stretch>
                    </p:blipFill>
                    <p:spPr>
                      <a:xfrm>
                        <a:off x="684614" y="2123829"/>
                        <a:ext cx="5636281" cy="293885"/>
                      </a:xfrm>
                      <a:prstGeom prst="rect">
                        <a:avLst/>
                      </a:prstGeom>
                    </p:spPr>
                  </p:pic>
                </p:oleObj>
              </mc:Fallback>
            </mc:AlternateContent>
          </a:graphicData>
        </a:graphic>
      </p:graphicFrame>
      <p:graphicFrame>
        <p:nvGraphicFramePr>
          <p:cNvPr id="3" name="Object 2" descr="Maximize total profit = 50 Jordanelle + 65 Deercrest, 3.5 Deercrest + 4 Jordanelle lesser than or equal to 84, 1 Jordanelle + 1.5 Deercrest lesser than or equal to 21, Deercrest minus 2 Jordanelle greater than or equal to 0, Deercrest greater than or equal to 0, Jordanelle greater than or equal to 0."/>
          <p:cNvGraphicFramePr>
            <a:graphicFrameLocks noChangeAspect="1"/>
          </p:cNvGraphicFramePr>
          <p:nvPr>
            <p:extLst>
              <p:ext uri="{D42A27DB-BD31-4B8C-83A1-F6EECF244321}">
                <p14:modId xmlns:p14="http://schemas.microsoft.com/office/powerpoint/2010/main" val="1001770310"/>
              </p:ext>
            </p:extLst>
          </p:nvPr>
        </p:nvGraphicFramePr>
        <p:xfrm>
          <a:off x="719782" y="2599208"/>
          <a:ext cx="4186590" cy="1448102"/>
        </p:xfrm>
        <a:graphic>
          <a:graphicData uri="http://schemas.openxmlformats.org/presentationml/2006/ole">
            <mc:AlternateContent xmlns:mc="http://schemas.openxmlformats.org/markup-compatibility/2006">
              <mc:Choice xmlns:v="urn:schemas-microsoft-com:vml" Requires="v">
                <p:oleObj spid="_x0000_s67233" name="Equation" r:id="rId6" imgW="7416720" imgH="2565360" progId="Equation.DSMT4">
                  <p:embed/>
                </p:oleObj>
              </mc:Choice>
              <mc:Fallback>
                <p:oleObj name="Equation" r:id="rId6" imgW="7416720" imgH="2565360" progId="Equation.DSMT4">
                  <p:embed/>
                  <p:pic>
                    <p:nvPicPr>
                      <p:cNvPr id="0" name=""/>
                      <p:cNvPicPr/>
                      <p:nvPr/>
                    </p:nvPicPr>
                    <p:blipFill>
                      <a:blip r:embed="rId7"/>
                      <a:stretch>
                        <a:fillRect/>
                      </a:stretch>
                    </p:blipFill>
                    <p:spPr>
                      <a:xfrm>
                        <a:off x="719782" y="2599208"/>
                        <a:ext cx="4186590" cy="1448102"/>
                      </a:xfrm>
                      <a:prstGeom prst="rect">
                        <a:avLst/>
                      </a:prstGeom>
                    </p:spPr>
                  </p:pic>
                </p:oleObj>
              </mc:Fallback>
            </mc:AlternateContent>
          </a:graphicData>
        </a:graphic>
      </p:graphicFrame>
      <p:pic>
        <p:nvPicPr>
          <p:cNvPr id="4" name="Picture 3" descr="A dialog box titled, Solver Results, has a section that has two radio buttons, Keep Solver Solution and Restore Original Values, in which the Keep Solver Solution radio button is selected. The section reads as follows. The objective left parenthesis set cell right parenthesis values do not converge. A Reports window is at the right of the box reads, Feasibility, Feasibility bounds. Below the window, two unchecked text boxes read, Return to Solver Parameter Dialog, Outline Reports. Four command buttons, namely, O K, Cancel, Save Scenario, and Help, are displayed."/>
          <p:cNvPicPr>
            <a:picLocks noChangeAspect="1"/>
          </p:cNvPicPr>
          <p:nvPr/>
        </p:nvPicPr>
        <p:blipFill>
          <a:blip r:embed="rId8"/>
          <a:stretch>
            <a:fillRect/>
          </a:stretch>
        </p:blipFill>
        <p:spPr>
          <a:xfrm>
            <a:off x="661650" y="4212820"/>
            <a:ext cx="3535986" cy="1713124"/>
          </a:xfrm>
          <a:prstGeom prst="rect">
            <a:avLst/>
          </a:prstGeom>
        </p:spPr>
      </p:pic>
      <p:pic>
        <p:nvPicPr>
          <p:cNvPr id="5" name="Picture 4" descr="A line graph plots Deercrest versus Jordanelle. The horizontal axis ranges from 0 to 25 in increments of 5 and the vertical axis ranges from 0 to 25 in increments of 5. The graph has two falling lines and a rising line. The first falling line starts from (0, 14) and falls (21, 0). The second falling line starts from (0, 21) and falls to (24, 0). The rising line starts from the origin (0, 0) and rises to (12.5, 25). An upward pointing arrow mark that reads, points satisfying Deercrest minus 2 Jordanelle greater than or equal to 0, originates from the left of the rising line. A downward pointing arrow mark that reads, points satisfying 1 Jordanelle + 1.5 discreet lesser than or equal to 21, originates from the first falling line. An upward pointing arrow mark that reads, points satisfying 3.5 Jordanelle + 4 Deercrest  greater than or equal to 84, originates from the top of the second falling line."/>
          <p:cNvPicPr>
            <a:picLocks noChangeAspect="1"/>
          </p:cNvPicPr>
          <p:nvPr/>
        </p:nvPicPr>
        <p:blipFill>
          <a:blip r:embed="rId9"/>
          <a:stretch>
            <a:fillRect/>
          </a:stretch>
        </p:blipFill>
        <p:spPr>
          <a:xfrm>
            <a:off x="4759877" y="4228804"/>
            <a:ext cx="3411033" cy="2000266"/>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Blending Models</a:t>
            </a:r>
            <a:endParaRPr sz="3600" b="1" i="0" u="none" strike="noStrike" cap="none" dirty="0">
              <a:solidFill>
                <a:srgbClr val="007FA3"/>
              </a:solidFill>
              <a:latin typeface="+mj-lt"/>
              <a:ea typeface="Arial"/>
              <a:cs typeface="Arial"/>
              <a:sym typeface="Arial"/>
            </a:endParaRPr>
          </a:p>
        </p:txBody>
      </p:sp>
      <p:sp>
        <p:nvSpPr>
          <p:cNvPr id="398" name="Text placeholder 2"/>
          <p:cNvSpPr txBox="1">
            <a:spLocks noGrp="1"/>
          </p:cNvSpPr>
          <p:nvPr>
            <p:ph type="body" idx="1"/>
          </p:nvPr>
        </p:nvSpPr>
        <p:spPr>
          <a:xfrm>
            <a:off x="457200" y="1600201"/>
            <a:ext cx="8229600" cy="342900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Blending problems involve mixing several raw materials that have different characteristics to make a product that meets certain specifications.</a:t>
            </a:r>
            <a:endParaRPr sz="2400" dirty="0">
              <a:latin typeface="+mn-lt"/>
            </a:endParaRPr>
          </a:p>
          <a:p>
            <a:pPr marL="740664" marR="0" lvl="1" indent="-283464" algn="l" rtl="0">
              <a:spcBef>
                <a:spcPts val="600"/>
              </a:spcBef>
              <a:spcAft>
                <a:spcPts val="0"/>
              </a:spcAft>
              <a:buClr>
                <a:srgbClr val="007FA3"/>
              </a:buClr>
              <a:buSzPct val="100000"/>
              <a:buFont typeface="Arial"/>
              <a:buChar char="–"/>
            </a:pPr>
            <a:r>
              <a:rPr lang="en-US" sz="2400" b="0" i="0" u="none" strike="noStrike" cap="none" dirty="0">
                <a:solidFill>
                  <a:schemeClr val="dk1"/>
                </a:solidFill>
                <a:latin typeface="+mn-lt"/>
                <a:sym typeface="Arial"/>
              </a:rPr>
              <a:t>Dietary planning, gasoline and oil refining, coal and fertilizer production, and the production of many other types of bulk commodities involve blending.</a:t>
            </a:r>
            <a:endParaRPr sz="2400" dirty="0">
              <a:latin typeface="+mn-lt"/>
            </a:endParaRPr>
          </a:p>
          <a:p>
            <a:pPr marL="255600" marR="0" lvl="0" indent="-255600"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We typically see proportional constraints in blending models.</a:t>
            </a:r>
            <a:endParaRPr sz="2400" b="0" i="0" u="none" strike="noStrike" cap="none" dirty="0">
              <a:solidFill>
                <a:schemeClr val="dk1"/>
              </a:solidFill>
              <a:latin typeface="+mn-lt"/>
              <a:sym typeface="Arial"/>
            </a:endParaRPr>
          </a:p>
        </p:txBody>
      </p:sp>
    </p:spTree>
    <p:extLst>
      <p:ext uri="{BB962C8B-B14F-4D97-AF65-F5344CB8AC3E}">
        <p14:creationId xmlns:p14="http://schemas.microsoft.com/office/powerpoint/2010/main" val="21132227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Title 1"/>
          <p:cNvSpPr txBox="1">
            <a:spLocks noGrp="1"/>
          </p:cNvSpPr>
          <p:nvPr>
            <p:ph type="title"/>
          </p:nvPr>
        </p:nvSpPr>
        <p:spPr>
          <a:xfrm>
            <a:off x="457200" y="215372"/>
            <a:ext cx="8132885"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200" b="1" i="0" u="none" strike="noStrike" cap="none" dirty="0">
                <a:solidFill>
                  <a:srgbClr val="007FA3"/>
                </a:solidFill>
                <a:latin typeface="+mj-lt"/>
                <a:ea typeface="Arial"/>
                <a:cs typeface="Arial"/>
                <a:sym typeface="Arial"/>
              </a:rPr>
              <a:t>Example </a:t>
            </a:r>
            <a:r>
              <a:rPr lang="en-US" sz="3200" b="1" i="0" u="none" strike="noStrike" cap="none" dirty="0" smtClean="0">
                <a:solidFill>
                  <a:srgbClr val="007FA3"/>
                </a:solidFill>
                <a:latin typeface="+mj-lt"/>
                <a:ea typeface="Arial"/>
                <a:cs typeface="Arial"/>
                <a:sym typeface="Arial"/>
              </a:rPr>
              <a:t>13.15: </a:t>
            </a:r>
            <a:r>
              <a:rPr lang="en-US" sz="3200" b="1" i="0" u="none" strike="noStrike" cap="none" dirty="0">
                <a:solidFill>
                  <a:srgbClr val="007FA3"/>
                </a:solidFill>
                <a:latin typeface="+mj-lt"/>
                <a:ea typeface="Arial"/>
                <a:cs typeface="Arial"/>
                <a:sym typeface="Arial"/>
              </a:rPr>
              <a:t>B</a:t>
            </a:r>
            <a:r>
              <a:rPr lang="en-US" sz="100" b="1" i="0" u="none" strike="noStrike" cap="none" dirty="0">
                <a:solidFill>
                  <a:srgbClr val="007FA3"/>
                </a:solidFill>
                <a:latin typeface="+mj-lt"/>
                <a:ea typeface="Arial"/>
                <a:cs typeface="Arial"/>
                <a:sym typeface="Arial"/>
              </a:rPr>
              <a:t> </a:t>
            </a:r>
            <a:r>
              <a:rPr lang="en-US" sz="3200" b="1" i="0" u="none" strike="noStrike" cap="none" dirty="0">
                <a:solidFill>
                  <a:srgbClr val="007FA3"/>
                </a:solidFill>
                <a:latin typeface="+mj-lt"/>
                <a:ea typeface="Arial"/>
                <a:cs typeface="Arial"/>
                <a:sym typeface="Arial"/>
              </a:rPr>
              <a:t>G Seed </a:t>
            </a:r>
            <a:r>
              <a:rPr lang="en-US" sz="3200" b="1" i="0" u="none" strike="noStrike" cap="none" dirty="0" smtClean="0">
                <a:solidFill>
                  <a:srgbClr val="007FA3"/>
                </a:solidFill>
                <a:latin typeface="+mj-lt"/>
                <a:ea typeface="Arial"/>
                <a:cs typeface="Arial"/>
                <a:sym typeface="Arial"/>
              </a:rPr>
              <a:t>Company </a:t>
            </a:r>
            <a:r>
              <a:rPr lang="en-US" sz="2000" b="0" i="0" u="none" strike="noStrike" cap="none" dirty="0" smtClean="0">
                <a:solidFill>
                  <a:srgbClr val="007FA3"/>
                </a:solidFill>
                <a:latin typeface="+mj-lt"/>
                <a:ea typeface="Arial"/>
                <a:cs typeface="Arial"/>
                <a:sym typeface="Arial"/>
              </a:rPr>
              <a:t>(1 of 4)</a:t>
            </a:r>
            <a:endParaRPr sz="2000" b="0" i="0" u="none" strike="noStrike" cap="none" dirty="0">
              <a:solidFill>
                <a:srgbClr val="007FA3"/>
              </a:solidFill>
              <a:latin typeface="+mj-lt"/>
              <a:ea typeface="Arial"/>
              <a:cs typeface="Arial"/>
              <a:sym typeface="Arial"/>
            </a:endParaRPr>
          </a:p>
        </p:txBody>
      </p:sp>
      <p:sp>
        <p:nvSpPr>
          <p:cNvPr id="404" name="Text placeholder 2"/>
          <p:cNvSpPr txBox="1">
            <a:spLocks noGrp="1"/>
          </p:cNvSpPr>
          <p:nvPr>
            <p:ph type="body" idx="1"/>
          </p:nvPr>
        </p:nvSpPr>
        <p:spPr>
          <a:xfrm>
            <a:off x="457200" y="1566335"/>
            <a:ext cx="8132885" cy="1895322"/>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chemeClr val="dk1"/>
                </a:solidFill>
                <a:latin typeface="+mn-lt"/>
                <a:sym typeface="Arial"/>
              </a:rPr>
              <a:t>B</a:t>
            </a:r>
            <a:r>
              <a:rPr lang="en-US" sz="100" b="0" i="0" u="none" strike="noStrike" cap="none" dirty="0">
                <a:solidFill>
                  <a:schemeClr val="dk1"/>
                </a:solidFill>
                <a:latin typeface="+mn-lt"/>
                <a:sym typeface="Arial"/>
              </a:rPr>
              <a:t> </a:t>
            </a:r>
            <a:r>
              <a:rPr lang="en-US" sz="2000" b="0" i="0" u="none" strike="noStrike" cap="none" dirty="0">
                <a:solidFill>
                  <a:schemeClr val="dk1"/>
                </a:solidFill>
                <a:latin typeface="+mn-lt"/>
                <a:sym typeface="Arial"/>
              </a:rPr>
              <a:t>G Seed Company is developing a new birdseed mix.</a:t>
            </a:r>
            <a:endParaRPr sz="2000" dirty="0">
              <a:latin typeface="+mn-lt"/>
            </a:endParaRPr>
          </a:p>
          <a:p>
            <a:pPr marL="740664" marR="0" lvl="1" indent="-283464" algn="l" rtl="0">
              <a:spcBef>
                <a:spcPts val="600"/>
              </a:spcBef>
              <a:spcAft>
                <a:spcPts val="0"/>
              </a:spcAft>
              <a:buClr>
                <a:srgbClr val="007FA3"/>
              </a:buClr>
              <a:buSzPct val="100000"/>
              <a:buFont typeface="Arial"/>
              <a:buChar char="–"/>
            </a:pPr>
            <a:r>
              <a:rPr lang="en-US" sz="2000" b="0" i="0" u="none" strike="noStrike" cap="none" dirty="0">
                <a:solidFill>
                  <a:schemeClr val="dk1"/>
                </a:solidFill>
                <a:latin typeface="+mn-lt"/>
                <a:sym typeface="Arial"/>
              </a:rPr>
              <a:t>Nutritional requirements specify that the mixture contain at least 13% protein, at least 15% fat, and no more than 14% fiber.</a:t>
            </a:r>
            <a:endParaRPr sz="2000" dirty="0">
              <a:latin typeface="+mn-lt"/>
            </a:endParaRPr>
          </a:p>
          <a:p>
            <a:pPr marL="740664" marR="0" lvl="1" indent="-283464" algn="l" rtl="0">
              <a:spcBef>
                <a:spcPts val="600"/>
              </a:spcBef>
              <a:spcAft>
                <a:spcPts val="0"/>
              </a:spcAft>
              <a:buClr>
                <a:srgbClr val="007FA3"/>
              </a:buClr>
              <a:buSzPct val="100000"/>
              <a:buFont typeface="Arial"/>
              <a:buChar char="–"/>
            </a:pPr>
            <a:r>
              <a:rPr lang="en-US" sz="2000" b="0" i="0" u="none" strike="noStrike" cap="none" dirty="0">
                <a:solidFill>
                  <a:schemeClr val="dk1"/>
                </a:solidFill>
                <a:latin typeface="+mn-lt"/>
                <a:sym typeface="Arial"/>
              </a:rPr>
              <a:t>B</a:t>
            </a:r>
            <a:r>
              <a:rPr lang="en-US" sz="100" b="0" i="0" u="none" strike="noStrike" cap="none" dirty="0">
                <a:solidFill>
                  <a:schemeClr val="dk1"/>
                </a:solidFill>
                <a:latin typeface="+mn-lt"/>
                <a:sym typeface="Arial"/>
              </a:rPr>
              <a:t> </a:t>
            </a:r>
            <a:r>
              <a:rPr lang="en-US" sz="2000" b="0" i="0" u="none" strike="noStrike" cap="none" dirty="0">
                <a:solidFill>
                  <a:schemeClr val="dk1"/>
                </a:solidFill>
                <a:latin typeface="+mn-lt"/>
                <a:sym typeface="Arial"/>
              </a:rPr>
              <a:t>G’s objective is to determine the minimum cost mixture that meets nutritional requirements.</a:t>
            </a:r>
            <a:endParaRPr sz="2000" b="0" i="0" u="none" strike="noStrike" cap="none" dirty="0">
              <a:solidFill>
                <a:schemeClr val="dk1"/>
              </a:solidFill>
              <a:latin typeface="+mn-lt"/>
              <a:sym typeface="Arial"/>
            </a:endParaRPr>
          </a:p>
        </p:txBody>
      </p:sp>
      <p:graphicFrame>
        <p:nvGraphicFramePr>
          <p:cNvPr id="405" name="Table 3"/>
          <p:cNvGraphicFramePr/>
          <p:nvPr>
            <p:extLst>
              <p:ext uri="{D42A27DB-BD31-4B8C-83A1-F6EECF244321}">
                <p14:modId xmlns:p14="http://schemas.microsoft.com/office/powerpoint/2010/main" val="4117300166"/>
              </p:ext>
            </p:extLst>
          </p:nvPr>
        </p:nvGraphicFramePr>
        <p:xfrm>
          <a:off x="901337" y="3618408"/>
          <a:ext cx="7354389" cy="2752980"/>
        </p:xfrm>
        <a:graphic>
          <a:graphicData uri="http://schemas.openxmlformats.org/drawingml/2006/table">
            <a:tbl>
              <a:tblPr firstRow="1" bandRow="1">
                <a:tableStyleId>{5940675A-B579-460E-94D1-54222C63F5DA}</a:tableStyleId>
              </a:tblPr>
              <a:tblGrid>
                <a:gridCol w="2042893">
                  <a:extLst>
                    <a:ext uri="{9D8B030D-6E8A-4147-A177-3AD203B41FA5}">
                      <a16:colId xmlns:a16="http://schemas.microsoft.com/office/drawing/2014/main" val="20000"/>
                    </a:ext>
                  </a:extLst>
                </a:gridCol>
                <a:gridCol w="1389160">
                  <a:extLst>
                    <a:ext uri="{9D8B030D-6E8A-4147-A177-3AD203B41FA5}">
                      <a16:colId xmlns:a16="http://schemas.microsoft.com/office/drawing/2014/main" val="20001"/>
                    </a:ext>
                  </a:extLst>
                </a:gridCol>
                <a:gridCol w="1062304">
                  <a:extLst>
                    <a:ext uri="{9D8B030D-6E8A-4147-A177-3AD203B41FA5}">
                      <a16:colId xmlns:a16="http://schemas.microsoft.com/office/drawing/2014/main" val="20002"/>
                    </a:ext>
                  </a:extLst>
                </a:gridCol>
                <a:gridCol w="1144018">
                  <a:extLst>
                    <a:ext uri="{9D8B030D-6E8A-4147-A177-3AD203B41FA5}">
                      <a16:colId xmlns:a16="http://schemas.microsoft.com/office/drawing/2014/main" val="20003"/>
                    </a:ext>
                  </a:extLst>
                </a:gridCol>
                <a:gridCol w="1716014">
                  <a:extLst>
                    <a:ext uri="{9D8B030D-6E8A-4147-A177-3AD203B41FA5}">
                      <a16:colId xmlns:a16="http://schemas.microsoft.com/office/drawing/2014/main" val="20004"/>
                    </a:ext>
                  </a:extLst>
                </a:gridCol>
              </a:tblGrid>
              <a:tr h="273090">
                <a:tc>
                  <a:txBody>
                    <a:bodyPr/>
                    <a:lstStyle/>
                    <a:p>
                      <a:pPr marL="0" marR="0" lvl="0" indent="0" algn="ctr" rtl="0">
                        <a:spcBef>
                          <a:spcPts val="0"/>
                        </a:spcBef>
                        <a:spcAft>
                          <a:spcPts val="0"/>
                        </a:spcAft>
                        <a:buNone/>
                      </a:pPr>
                      <a:r>
                        <a:rPr lang="en-US" sz="1400" u="none" strike="noStrike" cap="none" dirty="0">
                          <a:sym typeface="Arial"/>
                        </a:rPr>
                        <a:t>Ingredient</a:t>
                      </a:r>
                      <a:endParaRPr sz="1400" b="1"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Protein %</a:t>
                      </a:r>
                      <a:endParaRPr sz="1400" b="1"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Fat %</a:t>
                      </a:r>
                      <a:endParaRPr sz="1400" b="1"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Fiber %</a:t>
                      </a:r>
                      <a:endParaRPr sz="1400" b="1"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Cost/</a:t>
                      </a:r>
                      <a:r>
                        <a:rPr lang="en-US" sz="1400" u="none" strike="noStrike" cap="none" dirty="0" err="1">
                          <a:sym typeface="Arial"/>
                        </a:rPr>
                        <a:t>lb</a:t>
                      </a:r>
                      <a:endParaRPr sz="1400" b="1" u="none" strike="noStrike" cap="none" dirty="0"/>
                    </a:p>
                  </a:txBody>
                  <a:tcPr marL="91450" marR="91450" marT="45725" marB="45725"/>
                </a:tc>
                <a:extLst>
                  <a:ext uri="{0D108BD9-81ED-4DB2-BD59-A6C34878D82A}">
                    <a16:rowId xmlns:a16="http://schemas.microsoft.com/office/drawing/2014/main" val="10000"/>
                  </a:ext>
                </a:extLst>
              </a:tr>
              <a:tr h="273090">
                <a:tc>
                  <a:txBody>
                    <a:bodyPr/>
                    <a:lstStyle/>
                    <a:p>
                      <a:pPr marL="0" marR="0" lvl="0" indent="0" algn="l" rtl="0">
                        <a:spcBef>
                          <a:spcPts val="0"/>
                        </a:spcBef>
                        <a:spcAft>
                          <a:spcPts val="0"/>
                        </a:spcAft>
                        <a:buNone/>
                      </a:pPr>
                      <a:r>
                        <a:rPr lang="en-US" sz="1400" u="none" strike="noStrike" cap="none" dirty="0">
                          <a:sym typeface="Arial"/>
                        </a:rPr>
                        <a:t>Sunflower seeds</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16.9</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26</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29</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$0.22</a:t>
                      </a:r>
                      <a:endParaRPr sz="1400" u="none" strike="noStrike" cap="none"/>
                    </a:p>
                  </a:txBody>
                  <a:tcPr marL="91450" marR="91450" marT="45725" marB="45725"/>
                </a:tc>
                <a:extLst>
                  <a:ext uri="{0D108BD9-81ED-4DB2-BD59-A6C34878D82A}">
                    <a16:rowId xmlns:a16="http://schemas.microsoft.com/office/drawing/2014/main" val="10001"/>
                  </a:ext>
                </a:extLst>
              </a:tr>
              <a:tr h="273090">
                <a:tc>
                  <a:txBody>
                    <a:bodyPr/>
                    <a:lstStyle/>
                    <a:p>
                      <a:pPr marL="0" marR="0" lvl="0" indent="0" algn="l" rtl="0">
                        <a:spcBef>
                          <a:spcPts val="0"/>
                        </a:spcBef>
                        <a:spcAft>
                          <a:spcPts val="0"/>
                        </a:spcAft>
                        <a:buNone/>
                      </a:pPr>
                      <a:r>
                        <a:rPr lang="en-US" sz="1400" u="none" strike="noStrike" cap="none">
                          <a:sym typeface="Arial"/>
                        </a:rPr>
                        <a:t>White millet</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12</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4.1</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8.3</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$0.19</a:t>
                      </a:r>
                      <a:endParaRPr sz="1400" u="none" strike="noStrike" cap="none" dirty="0"/>
                    </a:p>
                  </a:txBody>
                  <a:tcPr marL="91450" marR="91450" marT="45725" marB="45725"/>
                </a:tc>
                <a:extLst>
                  <a:ext uri="{0D108BD9-81ED-4DB2-BD59-A6C34878D82A}">
                    <a16:rowId xmlns:a16="http://schemas.microsoft.com/office/drawing/2014/main" val="10002"/>
                  </a:ext>
                </a:extLst>
              </a:tr>
              <a:tr h="273090">
                <a:tc>
                  <a:txBody>
                    <a:bodyPr/>
                    <a:lstStyle/>
                    <a:p>
                      <a:pPr marL="0" marR="0" lvl="0" indent="0" algn="l" rtl="0">
                        <a:spcBef>
                          <a:spcPts val="0"/>
                        </a:spcBef>
                        <a:spcAft>
                          <a:spcPts val="0"/>
                        </a:spcAft>
                        <a:buNone/>
                      </a:pPr>
                      <a:r>
                        <a:rPr lang="en-US" sz="1400" u="none" strike="noStrike" cap="none">
                          <a:sym typeface="Arial"/>
                        </a:rPr>
                        <a:t>Kibble corn</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8.5</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3.8</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2.7</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$0.10</a:t>
                      </a:r>
                      <a:endParaRPr sz="1400" u="none" strike="noStrike" cap="none" dirty="0"/>
                    </a:p>
                  </a:txBody>
                  <a:tcPr marL="91450" marR="91450" marT="45725" marB="45725"/>
                </a:tc>
                <a:extLst>
                  <a:ext uri="{0D108BD9-81ED-4DB2-BD59-A6C34878D82A}">
                    <a16:rowId xmlns:a16="http://schemas.microsoft.com/office/drawing/2014/main" val="10003"/>
                  </a:ext>
                </a:extLst>
              </a:tr>
              <a:tr h="273090">
                <a:tc>
                  <a:txBody>
                    <a:bodyPr/>
                    <a:lstStyle/>
                    <a:p>
                      <a:pPr marL="0" marR="0" lvl="0" indent="0" algn="l" rtl="0">
                        <a:spcBef>
                          <a:spcPts val="0"/>
                        </a:spcBef>
                        <a:spcAft>
                          <a:spcPts val="0"/>
                        </a:spcAft>
                        <a:buNone/>
                      </a:pPr>
                      <a:r>
                        <a:rPr lang="en-US" sz="1400" u="none" strike="noStrike" cap="none">
                          <a:sym typeface="Arial"/>
                        </a:rPr>
                        <a:t>Oats</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15.4</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6.3</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2.4</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$0.10</a:t>
                      </a:r>
                      <a:endParaRPr sz="1400" u="none" strike="noStrike" cap="none" dirty="0"/>
                    </a:p>
                  </a:txBody>
                  <a:tcPr marL="91450" marR="91450" marT="45725" marB="45725"/>
                </a:tc>
                <a:extLst>
                  <a:ext uri="{0D108BD9-81ED-4DB2-BD59-A6C34878D82A}">
                    <a16:rowId xmlns:a16="http://schemas.microsoft.com/office/drawing/2014/main" val="10004"/>
                  </a:ext>
                </a:extLst>
              </a:tr>
              <a:tr h="273090">
                <a:tc>
                  <a:txBody>
                    <a:bodyPr/>
                    <a:lstStyle/>
                    <a:p>
                      <a:pPr marL="0" marR="0" lvl="0" indent="0" algn="l" rtl="0">
                        <a:spcBef>
                          <a:spcPts val="0"/>
                        </a:spcBef>
                        <a:spcAft>
                          <a:spcPts val="0"/>
                        </a:spcAft>
                        <a:buNone/>
                      </a:pPr>
                      <a:r>
                        <a:rPr lang="en-US" sz="1400" u="none" strike="noStrike" cap="none">
                          <a:sym typeface="Arial"/>
                        </a:rPr>
                        <a:t>Cracked corn</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8.5</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3.8</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2.7</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$0.07</a:t>
                      </a:r>
                      <a:endParaRPr sz="1400" u="none" strike="noStrike" cap="none" dirty="0"/>
                    </a:p>
                  </a:txBody>
                  <a:tcPr marL="91450" marR="91450" marT="45725" marB="45725"/>
                </a:tc>
                <a:extLst>
                  <a:ext uri="{0D108BD9-81ED-4DB2-BD59-A6C34878D82A}">
                    <a16:rowId xmlns:a16="http://schemas.microsoft.com/office/drawing/2014/main" val="10005"/>
                  </a:ext>
                </a:extLst>
              </a:tr>
              <a:tr h="273090">
                <a:tc>
                  <a:txBody>
                    <a:bodyPr/>
                    <a:lstStyle/>
                    <a:p>
                      <a:pPr marL="0" marR="0" lvl="0" indent="0" algn="l" rtl="0">
                        <a:spcBef>
                          <a:spcPts val="0"/>
                        </a:spcBef>
                        <a:spcAft>
                          <a:spcPts val="0"/>
                        </a:spcAft>
                        <a:buNone/>
                      </a:pPr>
                      <a:r>
                        <a:rPr lang="en-US" sz="1400" u="none" strike="noStrike" cap="none">
                          <a:sym typeface="Arial"/>
                        </a:rPr>
                        <a:t>Wheat</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12</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1.7</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2.3</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$0.05</a:t>
                      </a:r>
                      <a:endParaRPr sz="1400" u="none" strike="noStrike" cap="none" dirty="0"/>
                    </a:p>
                  </a:txBody>
                  <a:tcPr marL="91450" marR="91450" marT="45725" marB="45725"/>
                </a:tc>
                <a:extLst>
                  <a:ext uri="{0D108BD9-81ED-4DB2-BD59-A6C34878D82A}">
                    <a16:rowId xmlns:a16="http://schemas.microsoft.com/office/drawing/2014/main" val="10006"/>
                  </a:ext>
                </a:extLst>
              </a:tr>
              <a:tr h="273090">
                <a:tc>
                  <a:txBody>
                    <a:bodyPr/>
                    <a:lstStyle/>
                    <a:p>
                      <a:pPr marL="0" marR="0" lvl="0" indent="0" algn="l" rtl="0">
                        <a:spcBef>
                          <a:spcPts val="0"/>
                        </a:spcBef>
                        <a:spcAft>
                          <a:spcPts val="0"/>
                        </a:spcAft>
                        <a:buNone/>
                      </a:pPr>
                      <a:r>
                        <a:rPr lang="en-US" sz="1400" u="none" strike="noStrike" cap="none">
                          <a:sym typeface="Arial"/>
                        </a:rPr>
                        <a:t>Safflower</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18</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17.9</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28.8</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$0.26</a:t>
                      </a:r>
                      <a:endParaRPr sz="1400" u="none" strike="noStrike" cap="none" dirty="0"/>
                    </a:p>
                  </a:txBody>
                  <a:tcPr marL="91450" marR="91450" marT="45725" marB="45725"/>
                </a:tc>
                <a:extLst>
                  <a:ext uri="{0D108BD9-81ED-4DB2-BD59-A6C34878D82A}">
                    <a16:rowId xmlns:a16="http://schemas.microsoft.com/office/drawing/2014/main" val="10007"/>
                  </a:ext>
                </a:extLst>
              </a:tr>
              <a:tr h="314500">
                <a:tc>
                  <a:txBody>
                    <a:bodyPr/>
                    <a:lstStyle/>
                    <a:p>
                      <a:pPr marL="0" marR="0" lvl="0" indent="0" algn="l" rtl="0">
                        <a:spcBef>
                          <a:spcPts val="0"/>
                        </a:spcBef>
                        <a:spcAft>
                          <a:spcPts val="0"/>
                        </a:spcAft>
                        <a:buNone/>
                      </a:pPr>
                      <a:r>
                        <a:rPr lang="en-US" sz="1400" u="none" strike="noStrike" cap="none" dirty="0">
                          <a:sym typeface="Arial"/>
                        </a:rPr>
                        <a:t>Canary grass seed</a:t>
                      </a:r>
                      <a:endParaRPr sz="1400" u="none" strike="noStrike" cap="none" dirty="0"/>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11.9</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4</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10.9</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$0.11</a:t>
                      </a:r>
                      <a:endParaRPr sz="1400" u="none" strike="noStrike" cap="none" dirty="0"/>
                    </a:p>
                  </a:txBody>
                  <a:tcPr marL="91450" marR="91450" marT="45725" marB="45725"/>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5525075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Title 1"/>
          <p:cNvSpPr txBox="1">
            <a:spLocks noGrp="1"/>
          </p:cNvSpPr>
          <p:nvPr>
            <p:ph type="title"/>
          </p:nvPr>
        </p:nvSpPr>
        <p:spPr>
          <a:xfrm>
            <a:off x="432163" y="185555"/>
            <a:ext cx="8229600" cy="1097280"/>
          </a:xfrm>
          <a:prstGeom prst="rect">
            <a:avLst/>
          </a:prstGeom>
          <a:noFill/>
          <a:ln>
            <a:noFill/>
          </a:ln>
        </p:spPr>
        <p:txBody>
          <a:bodyPr spcFirstLastPara="1" wrap="square" lIns="0" tIns="91425" rIns="0" bIns="0" anchor="b" anchorCtr="0">
            <a:noAutofit/>
          </a:bodyPr>
          <a:lstStyle/>
          <a:p>
            <a:pPr lvl="0"/>
            <a:r>
              <a:rPr lang="en-US" sz="3200" dirty="0">
                <a:latin typeface="+mj-lt"/>
              </a:rPr>
              <a:t>Example 13.15: </a:t>
            </a:r>
            <a:r>
              <a:rPr lang="en-US" sz="3200" dirty="0" smtClean="0">
                <a:latin typeface="+mj-lt"/>
              </a:rPr>
              <a:t>B</a:t>
            </a:r>
            <a:r>
              <a:rPr lang="en-US" sz="100" dirty="0" smtClean="0">
                <a:latin typeface="+mj-lt"/>
              </a:rPr>
              <a:t>  </a:t>
            </a:r>
            <a:r>
              <a:rPr lang="en-US" sz="3200" dirty="0">
                <a:latin typeface="+mj-lt"/>
              </a:rPr>
              <a:t>G Seed Company</a:t>
            </a:r>
            <a:r>
              <a:rPr lang="en-US" dirty="0">
                <a:latin typeface="+mj-lt"/>
              </a:rPr>
              <a:t> </a:t>
            </a:r>
            <a:r>
              <a:rPr lang="en-US" sz="2000" b="0" dirty="0" smtClean="0">
                <a:latin typeface="+mj-lt"/>
              </a:rPr>
              <a:t>(2 </a:t>
            </a:r>
            <a:r>
              <a:rPr lang="en-US" sz="2000" b="0" dirty="0">
                <a:latin typeface="+mj-lt"/>
              </a:rPr>
              <a:t>of 4)</a:t>
            </a:r>
            <a:endParaRPr sz="2000" b="0" i="0" u="none" strike="noStrike" cap="none" dirty="0">
              <a:solidFill>
                <a:srgbClr val="007FA3"/>
              </a:solidFill>
              <a:latin typeface="+mj-lt"/>
              <a:sym typeface="Arial"/>
            </a:endParaRPr>
          </a:p>
        </p:txBody>
      </p:sp>
      <p:sp>
        <p:nvSpPr>
          <p:cNvPr id="411" name="Text placeholder 2"/>
          <p:cNvSpPr txBox="1">
            <a:spLocks noGrp="1"/>
          </p:cNvSpPr>
          <p:nvPr>
            <p:ph type="body" idx="1"/>
          </p:nvPr>
        </p:nvSpPr>
        <p:spPr>
          <a:xfrm>
            <a:off x="432163" y="1539573"/>
            <a:ext cx="3352800" cy="419175"/>
          </a:xfrm>
          <a:prstGeom prst="rect">
            <a:avLst/>
          </a:prstGeom>
          <a:noFill/>
          <a:ln>
            <a:noFill/>
          </a:ln>
        </p:spPr>
        <p:txBody>
          <a:bodyPr spcFirstLastPara="1" wrap="square" lIns="0" tIns="0" rIns="0" bIns="0" anchor="b"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chemeClr val="dk1"/>
                </a:solidFill>
                <a:latin typeface="+mn-lt"/>
                <a:ea typeface="Arial"/>
                <a:cs typeface="Arial"/>
                <a:sym typeface="Arial"/>
              </a:rPr>
              <a:t>Formulating the model</a:t>
            </a:r>
            <a:endParaRPr sz="2000" b="0" i="0" u="none" strike="noStrike" cap="none" dirty="0">
              <a:solidFill>
                <a:schemeClr val="dk1"/>
              </a:solidFill>
              <a:latin typeface="+mn-lt"/>
              <a:ea typeface="Arial"/>
              <a:cs typeface="Arial"/>
              <a:sym typeface="Arial"/>
            </a:endParaRPr>
          </a:p>
        </p:txBody>
      </p:sp>
      <p:sp>
        <p:nvSpPr>
          <p:cNvPr id="412" name="Text placeholder 3"/>
          <p:cNvSpPr txBox="1">
            <a:spLocks noGrp="1"/>
          </p:cNvSpPr>
          <p:nvPr>
            <p:ph type="body" idx="2"/>
          </p:nvPr>
        </p:nvSpPr>
        <p:spPr>
          <a:xfrm>
            <a:off x="419100" y="2101839"/>
            <a:ext cx="1530295" cy="294300"/>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Define</a:t>
            </a:r>
            <a:endParaRPr dirty="0">
              <a:latin typeface="+mn-lt"/>
            </a:endParaRPr>
          </a:p>
        </p:txBody>
      </p:sp>
      <p:graphicFrame>
        <p:nvGraphicFramePr>
          <p:cNvPr id="2" name="Object 1" descr="chi sub 1"/>
          <p:cNvGraphicFramePr>
            <a:graphicFrameLocks noChangeAspect="1"/>
          </p:cNvGraphicFramePr>
          <p:nvPr>
            <p:extLst>
              <p:ext uri="{D42A27DB-BD31-4B8C-83A1-F6EECF244321}">
                <p14:modId xmlns:p14="http://schemas.microsoft.com/office/powerpoint/2010/main" val="748057334"/>
              </p:ext>
            </p:extLst>
          </p:nvPr>
        </p:nvGraphicFramePr>
        <p:xfrm>
          <a:off x="2154601" y="2079971"/>
          <a:ext cx="325437" cy="346075"/>
        </p:xfrm>
        <a:graphic>
          <a:graphicData uri="http://schemas.openxmlformats.org/presentationml/2006/ole">
            <mc:AlternateContent xmlns:mc="http://schemas.openxmlformats.org/markup-compatibility/2006">
              <mc:Choice xmlns:v="urn:schemas-microsoft-com:vml" Requires="v">
                <p:oleObj spid="_x0000_s69226" name="Equation" r:id="rId4" imgW="355320" imgH="380880" progId="Equation.DSMT4">
                  <p:embed/>
                </p:oleObj>
              </mc:Choice>
              <mc:Fallback>
                <p:oleObj name="Equation" r:id="rId4" imgW="355320" imgH="380880" progId="Equation.DSMT4">
                  <p:embed/>
                  <p:pic>
                    <p:nvPicPr>
                      <p:cNvPr id="0" name=""/>
                      <p:cNvPicPr/>
                      <p:nvPr/>
                    </p:nvPicPr>
                    <p:blipFill>
                      <a:blip r:embed="rId5"/>
                      <a:stretch>
                        <a:fillRect/>
                      </a:stretch>
                    </p:blipFill>
                    <p:spPr>
                      <a:xfrm>
                        <a:off x="2154601" y="2079971"/>
                        <a:ext cx="325437" cy="346075"/>
                      </a:xfrm>
                      <a:prstGeom prst="rect">
                        <a:avLst/>
                      </a:prstGeom>
                    </p:spPr>
                  </p:pic>
                </p:oleObj>
              </mc:Fallback>
            </mc:AlternateContent>
          </a:graphicData>
        </a:graphic>
      </p:graphicFrame>
      <p:sp>
        <p:nvSpPr>
          <p:cNvPr id="414" name="Text placeholder 4"/>
          <p:cNvSpPr txBox="1">
            <a:spLocks noGrp="1"/>
          </p:cNvSpPr>
          <p:nvPr>
            <p:ph type="body" idx="5"/>
          </p:nvPr>
        </p:nvSpPr>
        <p:spPr>
          <a:xfrm>
            <a:off x="849470" y="3102677"/>
            <a:ext cx="1878631" cy="351337"/>
          </a:xfrm>
          <a:prstGeom prst="rect">
            <a:avLst/>
          </a:prstGeom>
          <a:noFill/>
          <a:ln>
            <a:noFill/>
          </a:ln>
        </p:spPr>
        <p:txBody>
          <a:bodyPr spcFirstLastPara="1" wrap="square" lIns="0" tIns="0" rIns="0" bIns="0" anchor="t" anchorCtr="0">
            <a:noAutofit/>
          </a:bodyPr>
          <a:lstStyle/>
          <a:p>
            <a:pPr marL="742950" lvl="1" indent="-285750">
              <a:buSzPts val="2000"/>
            </a:pPr>
            <a:r>
              <a:rPr lang="en-US" sz="2000" dirty="0" smtClean="0">
                <a:solidFill>
                  <a:srgbClr val="000000"/>
                </a:solidFill>
              </a:rPr>
              <a:t>minimize</a:t>
            </a:r>
            <a:endParaRPr lang="en-US" sz="2000" dirty="0">
              <a:solidFill>
                <a:srgbClr val="000000"/>
              </a:solidFill>
            </a:endParaRPr>
          </a:p>
        </p:txBody>
      </p:sp>
      <p:sp>
        <p:nvSpPr>
          <p:cNvPr id="415" name="Text placeholder 5"/>
          <p:cNvSpPr txBox="1">
            <a:spLocks noGrp="1"/>
          </p:cNvSpPr>
          <p:nvPr>
            <p:ph type="body" idx="3"/>
          </p:nvPr>
        </p:nvSpPr>
        <p:spPr>
          <a:xfrm>
            <a:off x="2937464" y="2155851"/>
            <a:ext cx="5001764" cy="263785"/>
          </a:xfrm>
          <a:prstGeom prst="rect">
            <a:avLst/>
          </a:prstGeom>
          <a:noFill/>
          <a:ln>
            <a:noFill/>
          </a:ln>
        </p:spPr>
        <p:txBody>
          <a:bodyPr spcFirstLastPara="1" wrap="square" lIns="0" tIns="0" rIns="0" bIns="0" anchor="b" anchorCtr="0">
            <a:noAutofit/>
          </a:bodyPr>
          <a:lstStyle/>
          <a:p>
            <a:pPr marL="0" indent="0">
              <a:buSzPct val="100000"/>
              <a:buNone/>
            </a:pPr>
            <a:r>
              <a:rPr lang="en-US" sz="2000" dirty="0"/>
              <a:t>= pounds of ingredient </a:t>
            </a:r>
            <a:r>
              <a:rPr lang="en-US" sz="2000" i="1" dirty="0" err="1"/>
              <a:t>i</a:t>
            </a:r>
            <a:r>
              <a:rPr lang="en-US" sz="2000" dirty="0"/>
              <a:t> in 1 pound of </a:t>
            </a:r>
            <a:r>
              <a:rPr lang="en-US" sz="2000" dirty="0" smtClean="0"/>
              <a:t>mix</a:t>
            </a:r>
            <a:endParaRPr lang="en-US" sz="2000" dirty="0"/>
          </a:p>
        </p:txBody>
      </p:sp>
      <p:sp>
        <p:nvSpPr>
          <p:cNvPr id="416" name="Text placeholder 6"/>
          <p:cNvSpPr txBox="1">
            <a:spLocks noGrp="1"/>
          </p:cNvSpPr>
          <p:nvPr>
            <p:ph type="body" idx="4"/>
          </p:nvPr>
        </p:nvSpPr>
        <p:spPr>
          <a:xfrm>
            <a:off x="435688" y="2550515"/>
            <a:ext cx="2501776" cy="366762"/>
          </a:xfrm>
          <a:prstGeom prst="rect">
            <a:avLst/>
          </a:prstGeom>
          <a:noFill/>
          <a:ln>
            <a:noFill/>
          </a:ln>
        </p:spPr>
        <p:txBody>
          <a:bodyPr spcFirstLastPara="1" wrap="square" lIns="0" tIns="0" rIns="0" bIns="0" anchor="b" anchorCtr="0">
            <a:noAutofit/>
          </a:bodyPr>
          <a:lstStyle/>
          <a:p>
            <a:pPr marL="255600" lvl="0" indent="-255600">
              <a:buSzPct val="100000"/>
            </a:pPr>
            <a:r>
              <a:rPr lang="en-US" sz="2000" dirty="0">
                <a:solidFill>
                  <a:srgbClr val="000000"/>
                </a:solidFill>
              </a:rPr>
              <a:t>Objective function</a:t>
            </a:r>
          </a:p>
        </p:txBody>
      </p:sp>
      <p:graphicFrame>
        <p:nvGraphicFramePr>
          <p:cNvPr id="3" name="Object 2" descr="0.22 chi sub 1 + 0.19 chi sub 2 + 0.10 chi sub 3 + 0.07 chi sub 4 + 0.07 chi sub 5 + 0.05 chi sub 6 + 0.26 chi  sub 7 + 0.05 chi sub 6 + 0.26 chi  sub 7 + 0.11 chi sub 8"/>
          <p:cNvGraphicFramePr>
            <a:graphicFrameLocks noChangeAspect="1"/>
          </p:cNvGraphicFramePr>
          <p:nvPr>
            <p:extLst>
              <p:ext uri="{D42A27DB-BD31-4B8C-83A1-F6EECF244321}">
                <p14:modId xmlns:p14="http://schemas.microsoft.com/office/powerpoint/2010/main" val="1302726061"/>
              </p:ext>
            </p:extLst>
          </p:nvPr>
        </p:nvGraphicFramePr>
        <p:xfrm>
          <a:off x="3080034" y="2903721"/>
          <a:ext cx="4859194" cy="692727"/>
        </p:xfrm>
        <a:graphic>
          <a:graphicData uri="http://schemas.openxmlformats.org/presentationml/2006/ole">
            <mc:AlternateContent xmlns:mc="http://schemas.openxmlformats.org/markup-compatibility/2006">
              <mc:Choice xmlns:v="urn:schemas-microsoft-com:vml" Requires="v">
                <p:oleObj spid="_x0000_s69227" name="Equation" r:id="rId6" imgW="5879880" imgH="838080" progId="Equation.DSMT4">
                  <p:embed/>
                </p:oleObj>
              </mc:Choice>
              <mc:Fallback>
                <p:oleObj name="Equation" r:id="rId6" imgW="5879880" imgH="838080" progId="Equation.DSMT4">
                  <p:embed/>
                  <p:pic>
                    <p:nvPicPr>
                      <p:cNvPr id="0" name=""/>
                      <p:cNvPicPr/>
                      <p:nvPr/>
                    </p:nvPicPr>
                    <p:blipFill>
                      <a:blip r:embed="rId7"/>
                      <a:stretch>
                        <a:fillRect/>
                      </a:stretch>
                    </p:blipFill>
                    <p:spPr>
                      <a:xfrm>
                        <a:off x="3080034" y="2903721"/>
                        <a:ext cx="4859194" cy="692727"/>
                      </a:xfrm>
                      <a:prstGeom prst="rect">
                        <a:avLst/>
                      </a:prstGeom>
                    </p:spPr>
                  </p:pic>
                </p:oleObj>
              </mc:Fallback>
            </mc:AlternateContent>
          </a:graphicData>
        </a:graphic>
      </p:graphicFrame>
      <p:graphicFrame>
        <p:nvGraphicFramePr>
          <p:cNvPr id="418" name="Table 3"/>
          <p:cNvGraphicFramePr/>
          <p:nvPr>
            <p:extLst>
              <p:ext uri="{D42A27DB-BD31-4B8C-83A1-F6EECF244321}">
                <p14:modId xmlns:p14="http://schemas.microsoft.com/office/powerpoint/2010/main" val="3730753885"/>
              </p:ext>
            </p:extLst>
          </p:nvPr>
        </p:nvGraphicFramePr>
        <p:xfrm>
          <a:off x="1197093" y="3800427"/>
          <a:ext cx="6163407" cy="2468970"/>
        </p:xfrm>
        <a:graphic>
          <a:graphicData uri="http://schemas.openxmlformats.org/drawingml/2006/table">
            <a:tbl>
              <a:tblPr firstRow="1" bandRow="1">
                <a:tableStyleId>{5940675A-B579-460E-94D1-54222C63F5DA}</a:tableStyleId>
              </a:tblPr>
              <a:tblGrid>
                <a:gridCol w="1712065">
                  <a:extLst>
                    <a:ext uri="{9D8B030D-6E8A-4147-A177-3AD203B41FA5}">
                      <a16:colId xmlns:a16="http://schemas.microsoft.com/office/drawing/2014/main" val="20000"/>
                    </a:ext>
                  </a:extLst>
                </a:gridCol>
                <a:gridCol w="1164197">
                  <a:extLst>
                    <a:ext uri="{9D8B030D-6E8A-4147-A177-3AD203B41FA5}">
                      <a16:colId xmlns:a16="http://schemas.microsoft.com/office/drawing/2014/main" val="20001"/>
                    </a:ext>
                  </a:extLst>
                </a:gridCol>
                <a:gridCol w="890272">
                  <a:extLst>
                    <a:ext uri="{9D8B030D-6E8A-4147-A177-3AD203B41FA5}">
                      <a16:colId xmlns:a16="http://schemas.microsoft.com/office/drawing/2014/main" val="20002"/>
                    </a:ext>
                  </a:extLst>
                </a:gridCol>
                <a:gridCol w="958753">
                  <a:extLst>
                    <a:ext uri="{9D8B030D-6E8A-4147-A177-3AD203B41FA5}">
                      <a16:colId xmlns:a16="http://schemas.microsoft.com/office/drawing/2014/main" val="20003"/>
                    </a:ext>
                  </a:extLst>
                </a:gridCol>
                <a:gridCol w="1438120">
                  <a:extLst>
                    <a:ext uri="{9D8B030D-6E8A-4147-A177-3AD203B41FA5}">
                      <a16:colId xmlns:a16="http://schemas.microsoft.com/office/drawing/2014/main" val="20004"/>
                    </a:ext>
                  </a:extLst>
                </a:gridCol>
              </a:tblGrid>
              <a:tr h="256244">
                <a:tc>
                  <a:txBody>
                    <a:bodyPr/>
                    <a:lstStyle/>
                    <a:p>
                      <a:pPr marL="0" marR="0" lvl="0" indent="0" algn="ctr" rtl="0">
                        <a:spcBef>
                          <a:spcPts val="0"/>
                        </a:spcBef>
                        <a:spcAft>
                          <a:spcPts val="0"/>
                        </a:spcAft>
                        <a:buNone/>
                      </a:pPr>
                      <a:r>
                        <a:rPr lang="en-US" sz="1200" b="1" u="none" strike="noStrike" cap="none" dirty="0">
                          <a:sym typeface="Arial"/>
                        </a:rPr>
                        <a:t>Ingredient</a:t>
                      </a:r>
                      <a:endParaRPr sz="12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b="1" u="none" strike="noStrike" cap="none" dirty="0">
                          <a:sym typeface="Arial"/>
                        </a:rPr>
                        <a:t>Protein %</a:t>
                      </a:r>
                      <a:endParaRPr sz="12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b="1" u="none" strike="noStrike" cap="none" dirty="0">
                          <a:sym typeface="Arial"/>
                        </a:rPr>
                        <a:t>Fat %</a:t>
                      </a:r>
                      <a:endParaRPr sz="12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b="1" u="none" strike="noStrike" cap="none" dirty="0">
                          <a:sym typeface="Arial"/>
                        </a:rPr>
                        <a:t>Fiber %</a:t>
                      </a:r>
                      <a:endParaRPr sz="12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b="1" u="none" strike="noStrike" cap="none" dirty="0">
                          <a:sym typeface="Arial"/>
                        </a:rPr>
                        <a:t>Cost/</a:t>
                      </a:r>
                      <a:r>
                        <a:rPr lang="en-US" sz="1200" b="1" u="none" strike="noStrike" cap="none" dirty="0" err="1">
                          <a:sym typeface="Arial"/>
                        </a:rPr>
                        <a:t>lb</a:t>
                      </a:r>
                      <a:endParaRPr sz="1200" b="1" u="none" strike="noStrike" cap="none" dirty="0">
                        <a:latin typeface="+mn-lt"/>
                      </a:endParaRPr>
                    </a:p>
                  </a:txBody>
                  <a:tcPr marL="91450" marR="91450" marT="45725" marB="45725"/>
                </a:tc>
                <a:extLst>
                  <a:ext uri="{0D108BD9-81ED-4DB2-BD59-A6C34878D82A}">
                    <a16:rowId xmlns:a16="http://schemas.microsoft.com/office/drawing/2014/main" val="10000"/>
                  </a:ext>
                </a:extLst>
              </a:tr>
              <a:tr h="256244">
                <a:tc>
                  <a:txBody>
                    <a:bodyPr/>
                    <a:lstStyle/>
                    <a:p>
                      <a:pPr marL="0" marR="0" lvl="0" indent="0" algn="l" rtl="0">
                        <a:spcBef>
                          <a:spcPts val="0"/>
                        </a:spcBef>
                        <a:spcAft>
                          <a:spcPts val="0"/>
                        </a:spcAft>
                        <a:buNone/>
                      </a:pPr>
                      <a:r>
                        <a:rPr lang="en-US" sz="1200" u="none" strike="noStrike" cap="none" dirty="0">
                          <a:sym typeface="Arial"/>
                        </a:rPr>
                        <a:t>Sunflower seeds</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16.9</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26</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29</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$0.22</a:t>
                      </a:r>
                      <a:endParaRPr sz="1200" u="none" strike="noStrike" cap="none">
                        <a:latin typeface="+mn-lt"/>
                      </a:endParaRPr>
                    </a:p>
                  </a:txBody>
                  <a:tcPr marL="91450" marR="91450" marT="45725" marB="45725"/>
                </a:tc>
                <a:extLst>
                  <a:ext uri="{0D108BD9-81ED-4DB2-BD59-A6C34878D82A}">
                    <a16:rowId xmlns:a16="http://schemas.microsoft.com/office/drawing/2014/main" val="10001"/>
                  </a:ext>
                </a:extLst>
              </a:tr>
              <a:tr h="256244">
                <a:tc>
                  <a:txBody>
                    <a:bodyPr/>
                    <a:lstStyle/>
                    <a:p>
                      <a:pPr marL="0" marR="0" lvl="0" indent="0" algn="l" rtl="0">
                        <a:spcBef>
                          <a:spcPts val="0"/>
                        </a:spcBef>
                        <a:spcAft>
                          <a:spcPts val="0"/>
                        </a:spcAft>
                        <a:buNone/>
                      </a:pPr>
                      <a:r>
                        <a:rPr lang="en-US" sz="1200" u="none" strike="noStrike" cap="none" dirty="0">
                          <a:sym typeface="Arial"/>
                        </a:rPr>
                        <a:t>White millet</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12</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4.1</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8.3</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$0.19</a:t>
                      </a:r>
                      <a:endParaRPr sz="1200" u="none" strike="noStrike" cap="none">
                        <a:latin typeface="+mn-lt"/>
                      </a:endParaRPr>
                    </a:p>
                  </a:txBody>
                  <a:tcPr marL="91450" marR="91450" marT="45725" marB="45725"/>
                </a:tc>
                <a:extLst>
                  <a:ext uri="{0D108BD9-81ED-4DB2-BD59-A6C34878D82A}">
                    <a16:rowId xmlns:a16="http://schemas.microsoft.com/office/drawing/2014/main" val="10002"/>
                  </a:ext>
                </a:extLst>
              </a:tr>
              <a:tr h="256244">
                <a:tc>
                  <a:txBody>
                    <a:bodyPr/>
                    <a:lstStyle/>
                    <a:p>
                      <a:pPr marL="0" marR="0" lvl="0" indent="0" algn="l" rtl="0">
                        <a:spcBef>
                          <a:spcPts val="0"/>
                        </a:spcBef>
                        <a:spcAft>
                          <a:spcPts val="0"/>
                        </a:spcAft>
                        <a:buNone/>
                      </a:pPr>
                      <a:r>
                        <a:rPr lang="en-US" sz="1200" u="none" strike="noStrike" cap="none">
                          <a:sym typeface="Arial"/>
                        </a:rPr>
                        <a:t>Kibble corn</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8.5</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3.8</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2.7</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$0.10</a:t>
                      </a:r>
                      <a:endParaRPr sz="1200" u="none" strike="noStrike" cap="none">
                        <a:latin typeface="+mn-lt"/>
                      </a:endParaRPr>
                    </a:p>
                  </a:txBody>
                  <a:tcPr marL="91450" marR="91450" marT="45725" marB="45725"/>
                </a:tc>
                <a:extLst>
                  <a:ext uri="{0D108BD9-81ED-4DB2-BD59-A6C34878D82A}">
                    <a16:rowId xmlns:a16="http://schemas.microsoft.com/office/drawing/2014/main" val="10003"/>
                  </a:ext>
                </a:extLst>
              </a:tr>
              <a:tr h="256244">
                <a:tc>
                  <a:txBody>
                    <a:bodyPr/>
                    <a:lstStyle/>
                    <a:p>
                      <a:pPr marL="0" marR="0" lvl="0" indent="0" algn="l" rtl="0">
                        <a:spcBef>
                          <a:spcPts val="0"/>
                        </a:spcBef>
                        <a:spcAft>
                          <a:spcPts val="0"/>
                        </a:spcAft>
                        <a:buNone/>
                      </a:pPr>
                      <a:r>
                        <a:rPr lang="en-US" sz="1200" u="none" strike="noStrike" cap="none" dirty="0">
                          <a:sym typeface="Arial"/>
                        </a:rPr>
                        <a:t>Oats</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15.4</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6.3</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2.4</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$0.10</a:t>
                      </a:r>
                      <a:endParaRPr sz="1200" u="none" strike="noStrike" cap="none" dirty="0">
                        <a:latin typeface="+mn-lt"/>
                      </a:endParaRPr>
                    </a:p>
                  </a:txBody>
                  <a:tcPr marL="91450" marR="91450" marT="45725" marB="45725"/>
                </a:tc>
                <a:extLst>
                  <a:ext uri="{0D108BD9-81ED-4DB2-BD59-A6C34878D82A}">
                    <a16:rowId xmlns:a16="http://schemas.microsoft.com/office/drawing/2014/main" val="10004"/>
                  </a:ext>
                </a:extLst>
              </a:tr>
              <a:tr h="256244">
                <a:tc>
                  <a:txBody>
                    <a:bodyPr/>
                    <a:lstStyle/>
                    <a:p>
                      <a:pPr marL="0" marR="0" lvl="0" indent="0" algn="l" rtl="0">
                        <a:spcBef>
                          <a:spcPts val="0"/>
                        </a:spcBef>
                        <a:spcAft>
                          <a:spcPts val="0"/>
                        </a:spcAft>
                        <a:buNone/>
                      </a:pPr>
                      <a:r>
                        <a:rPr lang="en-US" sz="1200" u="none" strike="noStrike" cap="none">
                          <a:sym typeface="Arial"/>
                        </a:rPr>
                        <a:t>Cracked corn</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8.5</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3.8</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2.7</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$0.07</a:t>
                      </a:r>
                      <a:endParaRPr sz="1200" u="none" strike="noStrike" cap="none" dirty="0">
                        <a:latin typeface="+mn-lt"/>
                      </a:endParaRPr>
                    </a:p>
                  </a:txBody>
                  <a:tcPr marL="91450" marR="91450" marT="45725" marB="45725"/>
                </a:tc>
                <a:extLst>
                  <a:ext uri="{0D108BD9-81ED-4DB2-BD59-A6C34878D82A}">
                    <a16:rowId xmlns:a16="http://schemas.microsoft.com/office/drawing/2014/main" val="10005"/>
                  </a:ext>
                </a:extLst>
              </a:tr>
              <a:tr h="256244">
                <a:tc>
                  <a:txBody>
                    <a:bodyPr/>
                    <a:lstStyle/>
                    <a:p>
                      <a:pPr marL="0" marR="0" lvl="0" indent="0" algn="l" rtl="0">
                        <a:spcBef>
                          <a:spcPts val="0"/>
                        </a:spcBef>
                        <a:spcAft>
                          <a:spcPts val="0"/>
                        </a:spcAft>
                        <a:buNone/>
                      </a:pPr>
                      <a:r>
                        <a:rPr lang="en-US" sz="1200" u="none" strike="noStrike" cap="none">
                          <a:sym typeface="Arial"/>
                        </a:rPr>
                        <a:t>Wheat</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12</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1.7</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2.3</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$0.05</a:t>
                      </a:r>
                      <a:endParaRPr sz="1200" u="none" strike="noStrike" cap="none" dirty="0">
                        <a:latin typeface="+mn-lt"/>
                      </a:endParaRPr>
                    </a:p>
                  </a:txBody>
                  <a:tcPr marL="91450" marR="91450" marT="45725" marB="45725"/>
                </a:tc>
                <a:extLst>
                  <a:ext uri="{0D108BD9-81ED-4DB2-BD59-A6C34878D82A}">
                    <a16:rowId xmlns:a16="http://schemas.microsoft.com/office/drawing/2014/main" val="10006"/>
                  </a:ext>
                </a:extLst>
              </a:tr>
              <a:tr h="256244">
                <a:tc>
                  <a:txBody>
                    <a:bodyPr/>
                    <a:lstStyle/>
                    <a:p>
                      <a:pPr marL="0" marR="0" lvl="0" indent="0" algn="l" rtl="0">
                        <a:spcBef>
                          <a:spcPts val="0"/>
                        </a:spcBef>
                        <a:spcAft>
                          <a:spcPts val="0"/>
                        </a:spcAft>
                        <a:buNone/>
                      </a:pPr>
                      <a:r>
                        <a:rPr lang="en-US" sz="1200" u="none" strike="noStrike" cap="none">
                          <a:sym typeface="Arial"/>
                        </a:rPr>
                        <a:t>Safflower</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18</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17.9</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28.8</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$0.26</a:t>
                      </a:r>
                      <a:endParaRPr sz="1200" u="none" strike="noStrike" cap="none" dirty="0">
                        <a:latin typeface="+mn-lt"/>
                      </a:endParaRPr>
                    </a:p>
                  </a:txBody>
                  <a:tcPr marL="91450" marR="91450" marT="45725" marB="45725"/>
                </a:tc>
                <a:extLst>
                  <a:ext uri="{0D108BD9-81ED-4DB2-BD59-A6C34878D82A}">
                    <a16:rowId xmlns:a16="http://schemas.microsoft.com/office/drawing/2014/main" val="10007"/>
                  </a:ext>
                </a:extLst>
              </a:tr>
              <a:tr h="256244">
                <a:tc>
                  <a:txBody>
                    <a:bodyPr/>
                    <a:lstStyle/>
                    <a:p>
                      <a:pPr marL="0" marR="0" lvl="0" indent="0" algn="l" rtl="0">
                        <a:spcBef>
                          <a:spcPts val="0"/>
                        </a:spcBef>
                        <a:spcAft>
                          <a:spcPts val="0"/>
                        </a:spcAft>
                        <a:buNone/>
                      </a:pPr>
                      <a:r>
                        <a:rPr lang="en-US" sz="1200" u="none" strike="noStrike" cap="none" dirty="0">
                          <a:sym typeface="Arial"/>
                        </a:rPr>
                        <a:t>Canary grass seed</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11.9</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4</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10.9</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$0.11</a:t>
                      </a:r>
                      <a:endParaRPr sz="1200" u="none" strike="noStrike" cap="none" dirty="0">
                        <a:latin typeface="+mn-lt"/>
                      </a:endParaRPr>
                    </a:p>
                  </a:txBody>
                  <a:tcPr marL="91450" marR="91450" marT="45725" marB="45725"/>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152997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sz="3200" dirty="0">
                <a:latin typeface="+mj-lt"/>
              </a:rPr>
              <a:t>Example 13.15: B</a:t>
            </a:r>
            <a:r>
              <a:rPr lang="en-US" sz="100" dirty="0">
                <a:latin typeface="+mj-lt"/>
              </a:rPr>
              <a:t>  </a:t>
            </a:r>
            <a:r>
              <a:rPr lang="en-US" sz="3200" dirty="0">
                <a:latin typeface="+mj-lt"/>
              </a:rPr>
              <a:t>G Seed </a:t>
            </a:r>
            <a:r>
              <a:rPr lang="en-US" sz="3200" dirty="0" smtClean="0">
                <a:latin typeface="+mj-lt"/>
              </a:rPr>
              <a:t>Company </a:t>
            </a:r>
            <a:r>
              <a:rPr lang="en-US" sz="2000" b="0" dirty="0" smtClean="0">
                <a:latin typeface="+mj-lt"/>
              </a:rPr>
              <a:t>(3 </a:t>
            </a:r>
            <a:r>
              <a:rPr lang="en-US" sz="2000" b="0" dirty="0">
                <a:latin typeface="+mj-lt"/>
              </a:rPr>
              <a:t>of 4)</a:t>
            </a:r>
            <a:endParaRPr sz="2000" b="1" i="0" u="none" strike="noStrike" cap="none" dirty="0">
              <a:solidFill>
                <a:srgbClr val="007FA3"/>
              </a:solidFill>
              <a:latin typeface="+mj-lt"/>
              <a:sym typeface="Arial"/>
            </a:endParaRPr>
          </a:p>
        </p:txBody>
      </p:sp>
      <p:sp>
        <p:nvSpPr>
          <p:cNvPr id="424" name="Text placeholder 2"/>
          <p:cNvSpPr txBox="1">
            <a:spLocks noGrp="1"/>
          </p:cNvSpPr>
          <p:nvPr>
            <p:ph type="body" idx="1"/>
          </p:nvPr>
        </p:nvSpPr>
        <p:spPr>
          <a:xfrm>
            <a:off x="457201" y="1562100"/>
            <a:ext cx="2499976" cy="318815"/>
          </a:xfrm>
          <a:prstGeom prst="rect">
            <a:avLst/>
          </a:prstGeom>
          <a:noFill/>
          <a:ln>
            <a:noFill/>
          </a:ln>
        </p:spPr>
        <p:txBody>
          <a:bodyPr spcFirstLastPara="1" wrap="square" lIns="0" tIns="0" rIns="0" bIns="0" anchor="b" anchorCtr="0">
            <a:noAutofit/>
          </a:bodyPr>
          <a:lstStyle/>
          <a:p>
            <a:pPr marL="255600" marR="0" lvl="0" indent="-255600" algn="l" rtl="0">
              <a:spcAft>
                <a:spcPts val="0"/>
              </a:spcAft>
              <a:buClr>
                <a:srgbClr val="007FA3"/>
              </a:buClr>
              <a:buSzPct val="100000"/>
              <a:buFont typeface="Arial"/>
              <a:buChar char="•"/>
            </a:pPr>
            <a:r>
              <a:rPr lang="en-US" sz="1600" b="0" i="0" u="none" strike="noStrike" cap="none" dirty="0">
                <a:solidFill>
                  <a:srgbClr val="000000"/>
                </a:solidFill>
                <a:latin typeface="+mn-lt"/>
                <a:ea typeface="Arial"/>
                <a:cs typeface="Arial"/>
                <a:sym typeface="Arial"/>
              </a:rPr>
              <a:t>Protein constraint</a:t>
            </a:r>
            <a:endParaRPr sz="1600" b="0" i="0" u="none" strike="noStrike" cap="none" dirty="0">
              <a:solidFill>
                <a:srgbClr val="000000"/>
              </a:solidFill>
              <a:latin typeface="+mn-lt"/>
              <a:ea typeface="Arial"/>
              <a:cs typeface="Arial"/>
              <a:sym typeface="Arial"/>
            </a:endParaRPr>
          </a:p>
        </p:txBody>
      </p:sp>
      <p:sp>
        <p:nvSpPr>
          <p:cNvPr id="425" name="Text placeholder 3"/>
          <p:cNvSpPr txBox="1">
            <a:spLocks noGrp="1"/>
          </p:cNvSpPr>
          <p:nvPr>
            <p:ph type="body" idx="2"/>
          </p:nvPr>
        </p:nvSpPr>
        <p:spPr>
          <a:xfrm>
            <a:off x="459729" y="2130363"/>
            <a:ext cx="378471" cy="329976"/>
          </a:xfrm>
          <a:prstGeom prst="rect">
            <a:avLst/>
          </a:prstGeom>
          <a:noFill/>
          <a:ln>
            <a:noFill/>
          </a:ln>
        </p:spPr>
        <p:txBody>
          <a:bodyPr spcFirstLastPara="1" wrap="square" lIns="0" tIns="0" rIns="0" bIns="0" anchor="b" anchorCtr="0">
            <a:noAutofit/>
          </a:bodyPr>
          <a:lstStyle/>
          <a:p>
            <a:pPr marL="255600" marR="0" lvl="0" indent="-255600" algn="l" rtl="0">
              <a:spcAft>
                <a:spcPts val="0"/>
              </a:spcAft>
              <a:buClr>
                <a:srgbClr val="007FA3"/>
              </a:buClr>
              <a:buSzPct val="100000"/>
              <a:buFont typeface="Arial"/>
              <a:buChar char="•"/>
            </a:pPr>
            <a:r>
              <a:rPr lang="en-US" sz="1600" b="0" i="0" u="none" strike="noStrike" cap="none" dirty="0">
                <a:solidFill>
                  <a:srgbClr val="000000"/>
                </a:solidFill>
                <a:latin typeface="+mn-lt"/>
                <a:ea typeface="Arial"/>
                <a:cs typeface="Arial"/>
                <a:sym typeface="Arial"/>
              </a:rPr>
              <a:t> </a:t>
            </a:r>
            <a:endParaRPr sz="1600" b="0" i="0" u="none" strike="noStrike" cap="none" dirty="0">
              <a:solidFill>
                <a:schemeClr val="dk1"/>
              </a:solidFill>
              <a:latin typeface="+mn-lt"/>
              <a:ea typeface="Arial"/>
              <a:cs typeface="Arial"/>
              <a:sym typeface="Arial"/>
            </a:endParaRPr>
          </a:p>
        </p:txBody>
      </p:sp>
      <p:graphicFrame>
        <p:nvGraphicFramePr>
          <p:cNvPr id="2" name="Object 1" descr="Start fraction total pounds of protein provided over total pounds of mix end fraction greater than or equal to 0.13"/>
          <p:cNvGraphicFramePr>
            <a:graphicFrameLocks noChangeAspect="1"/>
          </p:cNvGraphicFramePr>
          <p:nvPr>
            <p:extLst>
              <p:ext uri="{D42A27DB-BD31-4B8C-83A1-F6EECF244321}">
                <p14:modId xmlns:p14="http://schemas.microsoft.com/office/powerpoint/2010/main" val="2484106974"/>
              </p:ext>
            </p:extLst>
          </p:nvPr>
        </p:nvGraphicFramePr>
        <p:xfrm>
          <a:off x="1226394" y="2092559"/>
          <a:ext cx="2724151" cy="404061"/>
        </p:xfrm>
        <a:graphic>
          <a:graphicData uri="http://schemas.openxmlformats.org/presentationml/2006/ole">
            <mc:AlternateContent xmlns:mc="http://schemas.openxmlformats.org/markup-compatibility/2006">
              <mc:Choice xmlns:v="urn:schemas-microsoft-com:vml" Requires="v">
                <p:oleObj spid="_x0000_s98499" name="Equation" r:id="rId4" imgW="5308560" imgH="787320" progId="Equation.DSMT4">
                  <p:embed/>
                </p:oleObj>
              </mc:Choice>
              <mc:Fallback>
                <p:oleObj name="Equation" r:id="rId4" imgW="5308560" imgH="787320" progId="Equation.DSMT4">
                  <p:embed/>
                  <p:pic>
                    <p:nvPicPr>
                      <p:cNvPr id="0" name=""/>
                      <p:cNvPicPr/>
                      <p:nvPr/>
                    </p:nvPicPr>
                    <p:blipFill>
                      <a:blip r:embed="rId5"/>
                      <a:stretch>
                        <a:fillRect/>
                      </a:stretch>
                    </p:blipFill>
                    <p:spPr>
                      <a:xfrm>
                        <a:off x="1226394" y="2092559"/>
                        <a:ext cx="2724151" cy="404061"/>
                      </a:xfrm>
                      <a:prstGeom prst="rect">
                        <a:avLst/>
                      </a:prstGeom>
                    </p:spPr>
                  </p:pic>
                </p:oleObj>
              </mc:Fallback>
            </mc:AlternateContent>
          </a:graphicData>
        </a:graphic>
      </p:graphicFrame>
      <p:sp>
        <p:nvSpPr>
          <p:cNvPr id="427" name="Text placeholder 4"/>
          <p:cNvSpPr txBox="1">
            <a:spLocks noGrp="1"/>
          </p:cNvSpPr>
          <p:nvPr>
            <p:ph type="body" idx="3"/>
          </p:nvPr>
        </p:nvSpPr>
        <p:spPr>
          <a:xfrm>
            <a:off x="452718" y="2708264"/>
            <a:ext cx="766482" cy="215472"/>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ts val="1800"/>
              <a:buFont typeface="Arial"/>
              <a:buChar char="–"/>
            </a:pPr>
            <a:r>
              <a:rPr lang="en-US" sz="1800" b="0" i="0" u="none" strike="noStrike" cap="none" dirty="0">
                <a:solidFill>
                  <a:schemeClr val="dk1"/>
                </a:solidFill>
                <a:latin typeface="+mn-lt"/>
                <a:ea typeface="Arial"/>
                <a:cs typeface="Arial"/>
                <a:sym typeface="Arial"/>
              </a:rPr>
              <a:t> </a:t>
            </a:r>
            <a:endParaRPr sz="1800" b="0" i="0" u="none" strike="noStrike" cap="none" dirty="0">
              <a:solidFill>
                <a:schemeClr val="dk1"/>
              </a:solidFill>
              <a:latin typeface="+mn-lt"/>
              <a:ea typeface="Arial"/>
              <a:cs typeface="Arial"/>
              <a:sym typeface="Arial"/>
            </a:endParaRPr>
          </a:p>
        </p:txBody>
      </p:sp>
      <p:graphicFrame>
        <p:nvGraphicFramePr>
          <p:cNvPr id="3" name="Object 2" descr="Start fraction left parenthesis 0.169 chi sub 1 + 0.12 chi sub 2 + 0.085 chi sub 3 + 0.154 chi sub 4 + 0.084 chi sub 5 + 0.12 chi sub 6 + 0.18 chi sub 7 + 0.119 chi sub 8 right parenthesis over left parenthesis chi sub 1 + chi sub 2 + chi sub 3 + chi sub 4 + chi sub 5 + chi sub 6 + chi sub 7 + chi sub 8 right parenthesis end fraction greater than or equal to 0.13"/>
          <p:cNvGraphicFramePr>
            <a:graphicFrameLocks noChangeAspect="1"/>
          </p:cNvGraphicFramePr>
          <p:nvPr>
            <p:extLst>
              <p:ext uri="{D42A27DB-BD31-4B8C-83A1-F6EECF244321}">
                <p14:modId xmlns:p14="http://schemas.microsoft.com/office/powerpoint/2010/main" val="1069877234"/>
              </p:ext>
            </p:extLst>
          </p:nvPr>
        </p:nvGraphicFramePr>
        <p:xfrm>
          <a:off x="1354362" y="2697163"/>
          <a:ext cx="5195888" cy="379412"/>
        </p:xfrm>
        <a:graphic>
          <a:graphicData uri="http://schemas.openxmlformats.org/presentationml/2006/ole">
            <mc:AlternateContent xmlns:mc="http://schemas.openxmlformats.org/markup-compatibility/2006">
              <mc:Choice xmlns:v="urn:schemas-microsoft-com:vml" Requires="v">
                <p:oleObj spid="_x0000_s98500" name="Equation" r:id="rId6" imgW="11137680" imgH="812520" progId="Equation.DSMT4">
                  <p:embed/>
                </p:oleObj>
              </mc:Choice>
              <mc:Fallback>
                <p:oleObj name="Equation" r:id="rId6" imgW="11137680" imgH="812520" progId="Equation.DSMT4">
                  <p:embed/>
                  <p:pic>
                    <p:nvPicPr>
                      <p:cNvPr id="0" name=""/>
                      <p:cNvPicPr/>
                      <p:nvPr/>
                    </p:nvPicPr>
                    <p:blipFill>
                      <a:blip r:embed="rId7"/>
                      <a:stretch>
                        <a:fillRect/>
                      </a:stretch>
                    </p:blipFill>
                    <p:spPr>
                      <a:xfrm>
                        <a:off x="1354362" y="2697163"/>
                        <a:ext cx="5195888" cy="379412"/>
                      </a:xfrm>
                      <a:prstGeom prst="rect">
                        <a:avLst/>
                      </a:prstGeom>
                    </p:spPr>
                  </p:pic>
                </p:oleObj>
              </mc:Fallback>
            </mc:AlternateContent>
          </a:graphicData>
        </a:graphic>
      </p:graphicFrame>
      <p:sp>
        <p:nvSpPr>
          <p:cNvPr id="429" name="Text placeholder 5"/>
          <p:cNvSpPr txBox="1">
            <a:spLocks noGrp="1"/>
          </p:cNvSpPr>
          <p:nvPr>
            <p:ph type="body" idx="4"/>
          </p:nvPr>
        </p:nvSpPr>
        <p:spPr>
          <a:xfrm>
            <a:off x="434790" y="3228256"/>
            <a:ext cx="2079810" cy="278746"/>
          </a:xfrm>
          <a:prstGeom prst="rect">
            <a:avLst/>
          </a:prstGeom>
          <a:noFill/>
          <a:ln>
            <a:noFill/>
          </a:ln>
        </p:spPr>
        <p:txBody>
          <a:bodyPr spcFirstLastPara="1" wrap="square" lIns="0" tIns="0" rIns="0" bIns="0" anchor="b" anchorCtr="0">
            <a:noAutofit/>
          </a:bodyPr>
          <a:lstStyle/>
          <a:p>
            <a:pPr marL="255600" marR="0" lvl="0" indent="-255600" algn="l" rtl="0">
              <a:spcAft>
                <a:spcPts val="0"/>
              </a:spcAft>
              <a:buClr>
                <a:srgbClr val="007FA3"/>
              </a:buClr>
              <a:buSzPct val="100000"/>
              <a:buFont typeface="Arial"/>
              <a:buChar char="•"/>
            </a:pPr>
            <a:r>
              <a:rPr lang="en-US" sz="1600" b="0" i="0" u="none" strike="noStrike" cap="none" dirty="0">
                <a:solidFill>
                  <a:srgbClr val="000000"/>
                </a:solidFill>
                <a:latin typeface="+mn-lt"/>
                <a:ea typeface="Arial"/>
                <a:cs typeface="Arial"/>
                <a:sym typeface="Arial"/>
              </a:rPr>
              <a:t>Add constraint</a:t>
            </a:r>
            <a:endParaRPr sz="1600" b="0" i="0" u="none" strike="noStrike" cap="none" dirty="0">
              <a:solidFill>
                <a:schemeClr val="dk1"/>
              </a:solidFill>
              <a:latin typeface="+mn-lt"/>
              <a:ea typeface="Arial"/>
              <a:cs typeface="Arial"/>
              <a:sym typeface="Arial"/>
            </a:endParaRPr>
          </a:p>
        </p:txBody>
      </p:sp>
      <p:graphicFrame>
        <p:nvGraphicFramePr>
          <p:cNvPr id="4" name="Object 3" descr="Chi sub 1 + chi sub 2 + chi sub 3 + chi sub 4 + chi sub 5 + chi sub 6 + chi sub 7 + chi sub 8 = 1"/>
          <p:cNvGraphicFramePr>
            <a:graphicFrameLocks noChangeAspect="1"/>
          </p:cNvGraphicFramePr>
          <p:nvPr>
            <p:extLst>
              <p:ext uri="{D42A27DB-BD31-4B8C-83A1-F6EECF244321}">
                <p14:modId xmlns:p14="http://schemas.microsoft.com/office/powerpoint/2010/main" val="964096457"/>
              </p:ext>
            </p:extLst>
          </p:nvPr>
        </p:nvGraphicFramePr>
        <p:xfrm>
          <a:off x="2869519" y="3219450"/>
          <a:ext cx="3375025" cy="236538"/>
        </p:xfrm>
        <a:graphic>
          <a:graphicData uri="http://schemas.openxmlformats.org/presentationml/2006/ole">
            <mc:AlternateContent xmlns:mc="http://schemas.openxmlformats.org/markup-compatibility/2006">
              <mc:Choice xmlns:v="urn:schemas-microsoft-com:vml" Requires="v">
                <p:oleObj spid="_x0000_s98501" name="Equation" r:id="rId8" imgW="5435280" imgH="380880" progId="Equation.DSMT4">
                  <p:embed/>
                </p:oleObj>
              </mc:Choice>
              <mc:Fallback>
                <p:oleObj name="Equation" r:id="rId8" imgW="5435280" imgH="380880" progId="Equation.DSMT4">
                  <p:embed/>
                  <p:pic>
                    <p:nvPicPr>
                      <p:cNvPr id="0" name=""/>
                      <p:cNvPicPr/>
                      <p:nvPr/>
                    </p:nvPicPr>
                    <p:blipFill>
                      <a:blip r:embed="rId9"/>
                      <a:stretch>
                        <a:fillRect/>
                      </a:stretch>
                    </p:blipFill>
                    <p:spPr>
                      <a:xfrm>
                        <a:off x="2869519" y="3219450"/>
                        <a:ext cx="3375025" cy="236538"/>
                      </a:xfrm>
                      <a:prstGeom prst="rect">
                        <a:avLst/>
                      </a:prstGeom>
                    </p:spPr>
                  </p:pic>
                </p:oleObj>
              </mc:Fallback>
            </mc:AlternateContent>
          </a:graphicData>
        </a:graphic>
      </p:graphicFrame>
      <p:sp>
        <p:nvSpPr>
          <p:cNvPr id="431" name="Text placeholder 6"/>
          <p:cNvSpPr txBox="1">
            <a:spLocks noGrp="1"/>
          </p:cNvSpPr>
          <p:nvPr>
            <p:ph type="body" idx="5"/>
          </p:nvPr>
        </p:nvSpPr>
        <p:spPr>
          <a:xfrm>
            <a:off x="434790" y="3603131"/>
            <a:ext cx="3832412" cy="220513"/>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ct val="100000"/>
              <a:buFont typeface="Arial"/>
              <a:buChar char="–"/>
            </a:pPr>
            <a:r>
              <a:rPr lang="en-US" sz="1600" b="0" i="0" u="none" strike="noStrike" cap="none" dirty="0">
                <a:solidFill>
                  <a:schemeClr val="dk1"/>
                </a:solidFill>
                <a:latin typeface="+mn-lt"/>
                <a:ea typeface="Arial"/>
                <a:cs typeface="Arial"/>
                <a:sym typeface="Arial"/>
              </a:rPr>
              <a:t>Protein constraint simplifies to</a:t>
            </a:r>
            <a:endParaRPr sz="1600" b="0" i="0" u="none" strike="noStrike" cap="none" dirty="0">
              <a:solidFill>
                <a:schemeClr val="dk1"/>
              </a:solidFill>
              <a:latin typeface="+mn-lt"/>
              <a:ea typeface="Arial"/>
              <a:cs typeface="Arial"/>
              <a:sym typeface="Arial"/>
            </a:endParaRPr>
          </a:p>
        </p:txBody>
      </p:sp>
      <p:sp>
        <p:nvSpPr>
          <p:cNvPr id="432" name="Text placeholder 7"/>
          <p:cNvSpPr txBox="1">
            <a:spLocks noGrp="1"/>
          </p:cNvSpPr>
          <p:nvPr>
            <p:ph type="body" idx="6"/>
          </p:nvPr>
        </p:nvSpPr>
        <p:spPr>
          <a:xfrm>
            <a:off x="417550" y="3919774"/>
            <a:ext cx="626059" cy="187994"/>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ct val="100000"/>
              <a:buFont typeface="Arial"/>
              <a:buChar char="–"/>
            </a:pPr>
            <a:r>
              <a:rPr lang="en-US" sz="1600" b="0" i="0" u="none" strike="noStrike" cap="none" dirty="0">
                <a:solidFill>
                  <a:schemeClr val="dk1"/>
                </a:solidFill>
                <a:latin typeface="+mn-lt"/>
                <a:ea typeface="Arial"/>
                <a:cs typeface="Arial"/>
                <a:sym typeface="Arial"/>
              </a:rPr>
              <a:t> </a:t>
            </a:r>
            <a:endParaRPr sz="1600" b="0" i="0" u="none" strike="noStrike" cap="none" dirty="0">
              <a:solidFill>
                <a:schemeClr val="dk1"/>
              </a:solidFill>
              <a:latin typeface="+mn-lt"/>
              <a:ea typeface="Arial"/>
              <a:cs typeface="Arial"/>
              <a:sym typeface="Arial"/>
            </a:endParaRPr>
          </a:p>
        </p:txBody>
      </p:sp>
      <p:graphicFrame>
        <p:nvGraphicFramePr>
          <p:cNvPr id="5" name="Object 4" descr="0.169 chi sub 1 + 0.12 chi sub 2 + 0.085 chi sub 3 + 0.154 chi sub 4 + 0.084 chi sub 5 + 0.12 chi sub 6 + 0.18 chi sub 7 + 0.119 chi sub 8 greater than or equal to 0.13"/>
          <p:cNvGraphicFramePr>
            <a:graphicFrameLocks noChangeAspect="1"/>
          </p:cNvGraphicFramePr>
          <p:nvPr>
            <p:extLst>
              <p:ext uri="{D42A27DB-BD31-4B8C-83A1-F6EECF244321}">
                <p14:modId xmlns:p14="http://schemas.microsoft.com/office/powerpoint/2010/main" val="3732927290"/>
              </p:ext>
            </p:extLst>
          </p:nvPr>
        </p:nvGraphicFramePr>
        <p:xfrm>
          <a:off x="1222375" y="3938588"/>
          <a:ext cx="7399338" cy="260350"/>
        </p:xfrm>
        <a:graphic>
          <a:graphicData uri="http://schemas.openxmlformats.org/presentationml/2006/ole">
            <mc:AlternateContent xmlns:mc="http://schemas.openxmlformats.org/markup-compatibility/2006">
              <mc:Choice xmlns:v="urn:schemas-microsoft-com:vml" Requires="v">
                <p:oleObj spid="_x0000_s98502" name="Equation" r:id="rId10" imgW="10832760" imgH="380880" progId="Equation.DSMT4">
                  <p:embed/>
                </p:oleObj>
              </mc:Choice>
              <mc:Fallback>
                <p:oleObj name="Equation" r:id="rId10" imgW="10832760" imgH="380880" progId="Equation.DSMT4">
                  <p:embed/>
                  <p:pic>
                    <p:nvPicPr>
                      <p:cNvPr id="0" name=""/>
                      <p:cNvPicPr/>
                      <p:nvPr/>
                    </p:nvPicPr>
                    <p:blipFill>
                      <a:blip r:embed="rId11"/>
                      <a:stretch>
                        <a:fillRect/>
                      </a:stretch>
                    </p:blipFill>
                    <p:spPr>
                      <a:xfrm>
                        <a:off x="1222375" y="3938588"/>
                        <a:ext cx="7399338" cy="260350"/>
                      </a:xfrm>
                      <a:prstGeom prst="rect">
                        <a:avLst/>
                      </a:prstGeom>
                    </p:spPr>
                  </p:pic>
                </p:oleObj>
              </mc:Fallback>
            </mc:AlternateContent>
          </a:graphicData>
        </a:graphic>
      </p:graphicFrame>
      <p:sp>
        <p:nvSpPr>
          <p:cNvPr id="434" name="Text placeholder 8"/>
          <p:cNvSpPr txBox="1">
            <a:spLocks noGrp="1"/>
          </p:cNvSpPr>
          <p:nvPr>
            <p:ph type="body" idx="7"/>
          </p:nvPr>
        </p:nvSpPr>
        <p:spPr>
          <a:xfrm>
            <a:off x="443926" y="5043855"/>
            <a:ext cx="2513251" cy="609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600" b="0" i="0" u="none" strike="noStrike" cap="none" dirty="0">
                <a:solidFill>
                  <a:srgbClr val="000000"/>
                </a:solidFill>
                <a:latin typeface="+mn-lt"/>
                <a:ea typeface="Arial"/>
                <a:cs typeface="Arial"/>
                <a:sym typeface="Arial"/>
              </a:rPr>
              <a:t>Formulate other nutritional constraints in a similar way.</a:t>
            </a:r>
            <a:endParaRPr sz="1600" b="0" i="0" u="none" strike="noStrike" cap="none" dirty="0">
              <a:solidFill>
                <a:srgbClr val="000000"/>
              </a:solidFill>
              <a:latin typeface="+mn-lt"/>
              <a:ea typeface="Arial"/>
              <a:cs typeface="Arial"/>
              <a:sym typeface="Arial"/>
            </a:endParaRPr>
          </a:p>
        </p:txBody>
      </p:sp>
      <p:graphicFrame>
        <p:nvGraphicFramePr>
          <p:cNvPr id="435" name="Table 9"/>
          <p:cNvGraphicFramePr/>
          <p:nvPr>
            <p:extLst>
              <p:ext uri="{D42A27DB-BD31-4B8C-83A1-F6EECF244321}">
                <p14:modId xmlns:p14="http://schemas.microsoft.com/office/powerpoint/2010/main" val="2280505606"/>
              </p:ext>
            </p:extLst>
          </p:nvPr>
        </p:nvGraphicFramePr>
        <p:xfrm>
          <a:off x="3410901" y="4251330"/>
          <a:ext cx="5073161" cy="2194650"/>
        </p:xfrm>
        <a:graphic>
          <a:graphicData uri="http://schemas.openxmlformats.org/drawingml/2006/table">
            <a:tbl>
              <a:tblPr firstRow="1" bandRow="1">
                <a:tableStyleId>{5940675A-B579-460E-94D1-54222C63F5DA}</a:tableStyleId>
              </a:tblPr>
              <a:tblGrid>
                <a:gridCol w="1570026">
                  <a:extLst>
                    <a:ext uri="{9D8B030D-6E8A-4147-A177-3AD203B41FA5}">
                      <a16:colId xmlns:a16="http://schemas.microsoft.com/office/drawing/2014/main" val="20000"/>
                    </a:ext>
                  </a:extLst>
                </a:gridCol>
                <a:gridCol w="971917">
                  <a:extLst>
                    <a:ext uri="{9D8B030D-6E8A-4147-A177-3AD203B41FA5}">
                      <a16:colId xmlns:a16="http://schemas.microsoft.com/office/drawing/2014/main" val="20001"/>
                    </a:ext>
                  </a:extLst>
                </a:gridCol>
                <a:gridCol w="665140">
                  <a:extLst>
                    <a:ext uri="{9D8B030D-6E8A-4147-A177-3AD203B41FA5}">
                      <a16:colId xmlns:a16="http://schemas.microsoft.com/office/drawing/2014/main" val="20002"/>
                    </a:ext>
                  </a:extLst>
                </a:gridCol>
                <a:gridCol w="830129">
                  <a:extLst>
                    <a:ext uri="{9D8B030D-6E8A-4147-A177-3AD203B41FA5}">
                      <a16:colId xmlns:a16="http://schemas.microsoft.com/office/drawing/2014/main" val="20003"/>
                    </a:ext>
                  </a:extLst>
                </a:gridCol>
                <a:gridCol w="1035949">
                  <a:extLst>
                    <a:ext uri="{9D8B030D-6E8A-4147-A177-3AD203B41FA5}">
                      <a16:colId xmlns:a16="http://schemas.microsoft.com/office/drawing/2014/main" val="20004"/>
                    </a:ext>
                  </a:extLst>
                </a:gridCol>
              </a:tblGrid>
              <a:tr h="213613">
                <a:tc>
                  <a:txBody>
                    <a:bodyPr/>
                    <a:lstStyle/>
                    <a:p>
                      <a:pPr marL="0" marR="0" lvl="0" indent="0" algn="ctr" rtl="0">
                        <a:spcBef>
                          <a:spcPts val="0"/>
                        </a:spcBef>
                        <a:spcAft>
                          <a:spcPts val="0"/>
                        </a:spcAft>
                        <a:buNone/>
                      </a:pPr>
                      <a:r>
                        <a:rPr lang="en-US" sz="1000" u="none" strike="noStrike" cap="none" dirty="0">
                          <a:sym typeface="Arial"/>
                        </a:rPr>
                        <a:t>Ingredient</a:t>
                      </a:r>
                      <a:endParaRPr sz="10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Protein %</a:t>
                      </a:r>
                      <a:endParaRPr sz="1000" b="1"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Fat %</a:t>
                      </a:r>
                      <a:endParaRPr sz="1000" b="1"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Fiber %</a:t>
                      </a:r>
                      <a:endParaRPr sz="1000" b="1"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Cost/lb</a:t>
                      </a:r>
                      <a:endParaRPr sz="1000" b="1" u="none" strike="noStrike" cap="none">
                        <a:latin typeface="+mn-lt"/>
                      </a:endParaRPr>
                    </a:p>
                  </a:txBody>
                  <a:tcPr marL="91450" marR="91450" marT="45725" marB="45725"/>
                </a:tc>
                <a:extLst>
                  <a:ext uri="{0D108BD9-81ED-4DB2-BD59-A6C34878D82A}">
                    <a16:rowId xmlns:a16="http://schemas.microsoft.com/office/drawing/2014/main" val="10000"/>
                  </a:ext>
                </a:extLst>
              </a:tr>
              <a:tr h="213613">
                <a:tc>
                  <a:txBody>
                    <a:bodyPr/>
                    <a:lstStyle/>
                    <a:p>
                      <a:pPr marL="0" marR="0" lvl="0" indent="0" algn="l" rtl="0">
                        <a:spcBef>
                          <a:spcPts val="0"/>
                        </a:spcBef>
                        <a:spcAft>
                          <a:spcPts val="0"/>
                        </a:spcAft>
                        <a:buNone/>
                      </a:pPr>
                      <a:r>
                        <a:rPr lang="en-US" sz="1000" u="none" strike="noStrike" cap="none" dirty="0">
                          <a:sym typeface="Arial"/>
                        </a:rPr>
                        <a:t>Sunflower seeds</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16.9</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26</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29</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$0.22</a:t>
                      </a:r>
                      <a:endParaRPr sz="1000" u="none" strike="noStrike" cap="none">
                        <a:latin typeface="+mn-lt"/>
                      </a:endParaRPr>
                    </a:p>
                  </a:txBody>
                  <a:tcPr marL="91450" marR="91450" marT="45725" marB="45725"/>
                </a:tc>
                <a:extLst>
                  <a:ext uri="{0D108BD9-81ED-4DB2-BD59-A6C34878D82A}">
                    <a16:rowId xmlns:a16="http://schemas.microsoft.com/office/drawing/2014/main" val="10001"/>
                  </a:ext>
                </a:extLst>
              </a:tr>
              <a:tr h="213613">
                <a:tc>
                  <a:txBody>
                    <a:bodyPr/>
                    <a:lstStyle/>
                    <a:p>
                      <a:pPr marL="0" marR="0" lvl="0" indent="0" algn="l" rtl="0">
                        <a:spcBef>
                          <a:spcPts val="0"/>
                        </a:spcBef>
                        <a:spcAft>
                          <a:spcPts val="0"/>
                        </a:spcAft>
                        <a:buNone/>
                      </a:pPr>
                      <a:r>
                        <a:rPr lang="en-US" sz="1000" u="none" strike="noStrike" cap="none" dirty="0">
                          <a:sym typeface="Arial"/>
                        </a:rPr>
                        <a:t>White millet</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12</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4.1</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8.3</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$0.19</a:t>
                      </a:r>
                      <a:endParaRPr sz="1000" u="none" strike="noStrike" cap="none">
                        <a:latin typeface="+mn-lt"/>
                      </a:endParaRPr>
                    </a:p>
                  </a:txBody>
                  <a:tcPr marL="91450" marR="91450" marT="45725" marB="45725"/>
                </a:tc>
                <a:extLst>
                  <a:ext uri="{0D108BD9-81ED-4DB2-BD59-A6C34878D82A}">
                    <a16:rowId xmlns:a16="http://schemas.microsoft.com/office/drawing/2014/main" val="10002"/>
                  </a:ext>
                </a:extLst>
              </a:tr>
              <a:tr h="213613">
                <a:tc>
                  <a:txBody>
                    <a:bodyPr/>
                    <a:lstStyle/>
                    <a:p>
                      <a:pPr marL="0" marR="0" lvl="0" indent="0" algn="l" rtl="0">
                        <a:spcBef>
                          <a:spcPts val="0"/>
                        </a:spcBef>
                        <a:spcAft>
                          <a:spcPts val="0"/>
                        </a:spcAft>
                        <a:buNone/>
                      </a:pPr>
                      <a:r>
                        <a:rPr lang="en-US" sz="1000" u="none" strike="noStrike" cap="none" dirty="0">
                          <a:sym typeface="Arial"/>
                        </a:rPr>
                        <a:t>Kibble corn</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8.5</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3.8</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2.7</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$0.10</a:t>
                      </a:r>
                      <a:endParaRPr sz="1000" u="none" strike="noStrike" cap="none">
                        <a:latin typeface="+mn-lt"/>
                      </a:endParaRPr>
                    </a:p>
                  </a:txBody>
                  <a:tcPr marL="91450" marR="91450" marT="45725" marB="45725"/>
                </a:tc>
                <a:extLst>
                  <a:ext uri="{0D108BD9-81ED-4DB2-BD59-A6C34878D82A}">
                    <a16:rowId xmlns:a16="http://schemas.microsoft.com/office/drawing/2014/main" val="10003"/>
                  </a:ext>
                </a:extLst>
              </a:tr>
              <a:tr h="213613">
                <a:tc>
                  <a:txBody>
                    <a:bodyPr/>
                    <a:lstStyle/>
                    <a:p>
                      <a:pPr marL="0" marR="0" lvl="0" indent="0" algn="l" rtl="0">
                        <a:spcBef>
                          <a:spcPts val="0"/>
                        </a:spcBef>
                        <a:spcAft>
                          <a:spcPts val="0"/>
                        </a:spcAft>
                        <a:buNone/>
                      </a:pPr>
                      <a:r>
                        <a:rPr lang="en-US" sz="1000" u="none" strike="noStrike" cap="none">
                          <a:sym typeface="Arial"/>
                        </a:rPr>
                        <a:t>Oats</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15.4</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6.3</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2.4</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$0.10</a:t>
                      </a:r>
                      <a:endParaRPr sz="1000" u="none" strike="noStrike" cap="none" dirty="0">
                        <a:latin typeface="+mn-lt"/>
                      </a:endParaRPr>
                    </a:p>
                  </a:txBody>
                  <a:tcPr marL="91450" marR="91450" marT="45725" marB="45725"/>
                </a:tc>
                <a:extLst>
                  <a:ext uri="{0D108BD9-81ED-4DB2-BD59-A6C34878D82A}">
                    <a16:rowId xmlns:a16="http://schemas.microsoft.com/office/drawing/2014/main" val="10004"/>
                  </a:ext>
                </a:extLst>
              </a:tr>
              <a:tr h="213613">
                <a:tc>
                  <a:txBody>
                    <a:bodyPr/>
                    <a:lstStyle/>
                    <a:p>
                      <a:pPr marL="0" marR="0" lvl="0" indent="0" algn="l" rtl="0">
                        <a:spcBef>
                          <a:spcPts val="0"/>
                        </a:spcBef>
                        <a:spcAft>
                          <a:spcPts val="0"/>
                        </a:spcAft>
                        <a:buNone/>
                      </a:pPr>
                      <a:r>
                        <a:rPr lang="en-US" sz="1000" u="none" strike="noStrike" cap="none">
                          <a:sym typeface="Arial"/>
                        </a:rPr>
                        <a:t>Cracked corn</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8.5</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3.8</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2.7</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$0.07</a:t>
                      </a:r>
                      <a:endParaRPr sz="1000" u="none" strike="noStrike" cap="none" dirty="0">
                        <a:latin typeface="+mn-lt"/>
                      </a:endParaRPr>
                    </a:p>
                  </a:txBody>
                  <a:tcPr marL="91450" marR="91450" marT="45725" marB="45725"/>
                </a:tc>
                <a:extLst>
                  <a:ext uri="{0D108BD9-81ED-4DB2-BD59-A6C34878D82A}">
                    <a16:rowId xmlns:a16="http://schemas.microsoft.com/office/drawing/2014/main" val="10005"/>
                  </a:ext>
                </a:extLst>
              </a:tr>
              <a:tr h="213613">
                <a:tc>
                  <a:txBody>
                    <a:bodyPr/>
                    <a:lstStyle/>
                    <a:p>
                      <a:pPr marL="0" marR="0" lvl="0" indent="0" algn="l" rtl="0">
                        <a:spcBef>
                          <a:spcPts val="0"/>
                        </a:spcBef>
                        <a:spcAft>
                          <a:spcPts val="0"/>
                        </a:spcAft>
                        <a:buNone/>
                      </a:pPr>
                      <a:r>
                        <a:rPr lang="en-US" sz="1000" u="none" strike="noStrike" cap="none">
                          <a:sym typeface="Arial"/>
                        </a:rPr>
                        <a:t>Wheat</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12</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1.7</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2.3</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$0.05</a:t>
                      </a:r>
                      <a:endParaRPr sz="1000" u="none" strike="noStrike" cap="none" dirty="0">
                        <a:latin typeface="+mn-lt"/>
                      </a:endParaRPr>
                    </a:p>
                  </a:txBody>
                  <a:tcPr marL="91450" marR="91450" marT="45725" marB="45725"/>
                </a:tc>
                <a:extLst>
                  <a:ext uri="{0D108BD9-81ED-4DB2-BD59-A6C34878D82A}">
                    <a16:rowId xmlns:a16="http://schemas.microsoft.com/office/drawing/2014/main" val="10006"/>
                  </a:ext>
                </a:extLst>
              </a:tr>
              <a:tr h="213613">
                <a:tc>
                  <a:txBody>
                    <a:bodyPr/>
                    <a:lstStyle/>
                    <a:p>
                      <a:pPr marL="0" marR="0" lvl="0" indent="0" algn="l" rtl="0">
                        <a:spcBef>
                          <a:spcPts val="0"/>
                        </a:spcBef>
                        <a:spcAft>
                          <a:spcPts val="0"/>
                        </a:spcAft>
                        <a:buNone/>
                      </a:pPr>
                      <a:r>
                        <a:rPr lang="en-US" sz="1000" u="none" strike="noStrike" cap="none">
                          <a:sym typeface="Arial"/>
                        </a:rPr>
                        <a:t>Safflower</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18</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17.9</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28.8</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$0.26</a:t>
                      </a:r>
                      <a:endParaRPr sz="1000" u="none" strike="noStrike" cap="none" dirty="0">
                        <a:latin typeface="+mn-lt"/>
                      </a:endParaRPr>
                    </a:p>
                  </a:txBody>
                  <a:tcPr marL="91450" marR="91450" marT="45725" marB="45725"/>
                </a:tc>
                <a:extLst>
                  <a:ext uri="{0D108BD9-81ED-4DB2-BD59-A6C34878D82A}">
                    <a16:rowId xmlns:a16="http://schemas.microsoft.com/office/drawing/2014/main" val="10007"/>
                  </a:ext>
                </a:extLst>
              </a:tr>
              <a:tr h="213613">
                <a:tc>
                  <a:txBody>
                    <a:bodyPr/>
                    <a:lstStyle/>
                    <a:p>
                      <a:pPr marL="0" marR="0" lvl="0" indent="0" algn="l" rtl="0">
                        <a:spcBef>
                          <a:spcPts val="0"/>
                        </a:spcBef>
                        <a:spcAft>
                          <a:spcPts val="0"/>
                        </a:spcAft>
                        <a:buNone/>
                      </a:pPr>
                      <a:r>
                        <a:rPr lang="en-US" sz="1000" u="none" strike="noStrike" cap="none" dirty="0">
                          <a:sym typeface="Arial"/>
                        </a:rPr>
                        <a:t>Canary grass seed</a:t>
                      </a:r>
                      <a:endParaRPr sz="10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11.9</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4</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a:sym typeface="Arial"/>
                        </a:rPr>
                        <a:t>10.9</a:t>
                      </a:r>
                      <a:endParaRPr sz="10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000" u="none" strike="noStrike" cap="none" dirty="0">
                          <a:sym typeface="Arial"/>
                        </a:rPr>
                        <a:t>$0.11</a:t>
                      </a:r>
                      <a:endParaRPr sz="1000" u="none" strike="noStrike" cap="none" dirty="0">
                        <a:latin typeface="+mn-lt"/>
                      </a:endParaRPr>
                    </a:p>
                  </a:txBody>
                  <a:tcPr marL="91450" marR="91450" marT="45725" marB="45725"/>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981198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Generic Examples of Linear Optimization Models </a:t>
            </a:r>
            <a:r>
              <a:rPr lang="en-US" sz="2000" b="0" dirty="0">
                <a:latin typeface="+mj-lt"/>
              </a:rPr>
              <a:t>(1 of 2)</a:t>
            </a:r>
            <a:endParaRPr lang="en-US"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1387470205"/>
              </p:ext>
            </p:extLst>
          </p:nvPr>
        </p:nvGraphicFramePr>
        <p:xfrm>
          <a:off x="679536" y="1825146"/>
          <a:ext cx="7349648" cy="4357436"/>
        </p:xfrm>
        <a:graphic>
          <a:graphicData uri="http://schemas.openxmlformats.org/drawingml/2006/table">
            <a:tbl>
              <a:tblPr firstRow="1" bandRow="1">
                <a:tableStyleId>{5940675A-B579-460E-94D1-54222C63F5DA}</a:tableStyleId>
              </a:tblPr>
              <a:tblGrid>
                <a:gridCol w="1837412">
                  <a:extLst>
                    <a:ext uri="{9D8B030D-6E8A-4147-A177-3AD203B41FA5}">
                      <a16:colId xmlns:a16="http://schemas.microsoft.com/office/drawing/2014/main" val="2598914055"/>
                    </a:ext>
                  </a:extLst>
                </a:gridCol>
                <a:gridCol w="1837412">
                  <a:extLst>
                    <a:ext uri="{9D8B030D-6E8A-4147-A177-3AD203B41FA5}">
                      <a16:colId xmlns:a16="http://schemas.microsoft.com/office/drawing/2014/main" val="965064185"/>
                    </a:ext>
                  </a:extLst>
                </a:gridCol>
                <a:gridCol w="1837412">
                  <a:extLst>
                    <a:ext uri="{9D8B030D-6E8A-4147-A177-3AD203B41FA5}">
                      <a16:colId xmlns:a16="http://schemas.microsoft.com/office/drawing/2014/main" val="2482087157"/>
                    </a:ext>
                  </a:extLst>
                </a:gridCol>
                <a:gridCol w="1837412">
                  <a:extLst>
                    <a:ext uri="{9D8B030D-6E8A-4147-A177-3AD203B41FA5}">
                      <a16:colId xmlns:a16="http://schemas.microsoft.com/office/drawing/2014/main" val="4059048396"/>
                    </a:ext>
                  </a:extLst>
                </a:gridCol>
              </a:tblGrid>
              <a:tr h="334076">
                <a:tc>
                  <a:txBody>
                    <a:bodyPr/>
                    <a:lstStyle/>
                    <a:p>
                      <a:r>
                        <a:rPr lang="en-US" sz="1200" b="1" dirty="0" smtClean="0"/>
                        <a:t>Type</a:t>
                      </a:r>
                      <a:r>
                        <a:rPr lang="en-US" sz="1200" b="1" baseline="0" dirty="0" smtClean="0"/>
                        <a:t> of model</a:t>
                      </a:r>
                      <a:endParaRPr lang="en-US" sz="1200" b="1" dirty="0"/>
                    </a:p>
                  </a:txBody>
                  <a:tcPr/>
                </a:tc>
                <a:tc>
                  <a:txBody>
                    <a:bodyPr/>
                    <a:lstStyle/>
                    <a:p>
                      <a:r>
                        <a:rPr lang="en-US" sz="1200" b="1" dirty="0" smtClean="0"/>
                        <a:t>Decisions</a:t>
                      </a:r>
                      <a:endParaRPr lang="en-US" sz="1200" b="1" dirty="0"/>
                    </a:p>
                  </a:txBody>
                  <a:tcPr/>
                </a:tc>
                <a:tc>
                  <a:txBody>
                    <a:bodyPr/>
                    <a:lstStyle/>
                    <a:p>
                      <a:r>
                        <a:rPr lang="en-US" sz="1200" b="1" dirty="0" smtClean="0"/>
                        <a:t>Objective</a:t>
                      </a:r>
                      <a:endParaRPr lang="en-US" sz="1200" b="1" dirty="0"/>
                    </a:p>
                  </a:txBody>
                  <a:tcPr/>
                </a:tc>
                <a:tc>
                  <a:txBody>
                    <a:bodyPr/>
                    <a:lstStyle/>
                    <a:p>
                      <a:r>
                        <a:rPr lang="en-US" sz="1200" b="1" dirty="0" smtClean="0"/>
                        <a:t>Typical</a:t>
                      </a:r>
                      <a:r>
                        <a:rPr lang="en-US" sz="1200" b="1" baseline="0" dirty="0" smtClean="0"/>
                        <a:t> Constraints</a:t>
                      </a:r>
                      <a:endParaRPr lang="en-US" sz="1200" b="1" dirty="0"/>
                    </a:p>
                  </a:txBody>
                  <a:tcPr/>
                </a:tc>
                <a:extLst>
                  <a:ext uri="{0D108BD9-81ED-4DB2-BD59-A6C34878D82A}">
                    <a16:rowId xmlns:a16="http://schemas.microsoft.com/office/drawing/2014/main" val="2763134032"/>
                  </a:ext>
                </a:extLst>
              </a:tr>
              <a:tr h="90612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tx1"/>
                          </a:solidFill>
                          <a:effectLst/>
                          <a:latin typeface="+mn-lt"/>
                          <a:ea typeface="+mn-ea"/>
                          <a:cs typeface="+mn-cs"/>
                          <a:sym typeface="Arial"/>
                        </a:rPr>
                        <a:t>Product mix </a:t>
                      </a:r>
                    </a:p>
                  </a:txBody>
                  <a:tcPr/>
                </a:tc>
                <a:tc>
                  <a:txBody>
                    <a:bodyPr/>
                    <a:lstStyle/>
                    <a:p>
                      <a:r>
                        <a:rPr lang="en-US" sz="1200" b="0" i="0" u="none" strike="noStrike" cap="none" dirty="0" smtClean="0">
                          <a:solidFill>
                            <a:schemeClr val="tx1"/>
                          </a:solidFill>
                          <a:effectLst/>
                          <a:latin typeface="+mn-lt"/>
                          <a:ea typeface="+mn-ea"/>
                          <a:cs typeface="+mn-cs"/>
                          <a:sym typeface="Arial"/>
                        </a:rPr>
                        <a:t>Quantities of product to produce and sell</a:t>
                      </a:r>
                      <a:endParaRPr lang="en-US" sz="1200" b="0" i="0" u="none" strike="noStrike" cap="none" dirty="0">
                        <a:solidFill>
                          <a:schemeClr val="tx1"/>
                        </a:solidFill>
                        <a:effectLst/>
                        <a:latin typeface="+mn-lt"/>
                        <a:ea typeface="+mn-ea"/>
                        <a:cs typeface="+mn-cs"/>
                        <a:sym typeface="Arial"/>
                      </a:endParaRPr>
                    </a:p>
                  </a:txBody>
                  <a:tcPr/>
                </a:tc>
                <a:tc>
                  <a:txBody>
                    <a:bodyPr/>
                    <a:lstStyle/>
                    <a:p>
                      <a:r>
                        <a:rPr lang="en-US" sz="1200" b="0" i="0" u="none" strike="noStrike" cap="none" dirty="0" smtClean="0">
                          <a:solidFill>
                            <a:schemeClr val="tx1"/>
                          </a:solidFill>
                          <a:effectLst/>
                          <a:latin typeface="+mn-lt"/>
                          <a:ea typeface="+mn-ea"/>
                          <a:cs typeface="+mn-cs"/>
                          <a:sym typeface="Arial"/>
                        </a:rPr>
                        <a:t>Maximize contribution </a:t>
                      </a:r>
                    </a:p>
                    <a:p>
                      <a:r>
                        <a:rPr lang="en-US" sz="1200" b="0" i="0" u="none" strike="noStrike" cap="none" dirty="0" smtClean="0">
                          <a:solidFill>
                            <a:schemeClr val="tx1"/>
                          </a:solidFill>
                          <a:effectLst/>
                          <a:latin typeface="+mn-lt"/>
                          <a:ea typeface="+mn-ea"/>
                          <a:cs typeface="+mn-cs"/>
                          <a:sym typeface="Arial"/>
                        </a:rPr>
                        <a:t>to profit </a:t>
                      </a:r>
                    </a:p>
                  </a:txBody>
                  <a:tcPr/>
                </a:tc>
                <a:tc>
                  <a:txBody>
                    <a:bodyPr/>
                    <a:lstStyle/>
                    <a:p>
                      <a:r>
                        <a:rPr lang="en-US" sz="1200" b="0" i="0" u="none" strike="noStrike" cap="none" dirty="0" smtClean="0">
                          <a:solidFill>
                            <a:schemeClr val="tx1"/>
                          </a:solidFill>
                          <a:effectLst/>
                          <a:latin typeface="+mn-lt"/>
                          <a:ea typeface="+mn-ea"/>
                          <a:cs typeface="+mn-cs"/>
                          <a:sym typeface="Arial"/>
                        </a:rPr>
                        <a:t>Resource limitations (for </a:t>
                      </a:r>
                    </a:p>
                    <a:p>
                      <a:r>
                        <a:rPr lang="en-US" sz="1200" b="0" i="0" u="none" strike="noStrike" cap="none" dirty="0" smtClean="0">
                          <a:solidFill>
                            <a:schemeClr val="tx1"/>
                          </a:solidFill>
                          <a:effectLst/>
                          <a:latin typeface="+mn-lt"/>
                          <a:ea typeface="+mn-ea"/>
                          <a:cs typeface="+mn-cs"/>
                          <a:sym typeface="Arial"/>
                        </a:rPr>
                        <a:t>example, production time, </a:t>
                      </a:r>
                    </a:p>
                    <a:p>
                      <a:r>
                        <a:rPr lang="en-US" sz="1200" b="0" i="0" u="none" strike="noStrike" cap="none" dirty="0" smtClean="0">
                          <a:solidFill>
                            <a:schemeClr val="tx1"/>
                          </a:solidFill>
                          <a:effectLst/>
                          <a:latin typeface="+mn-lt"/>
                          <a:ea typeface="+mn-ea"/>
                          <a:cs typeface="+mn-cs"/>
                          <a:sym typeface="Arial"/>
                        </a:rPr>
                        <a:t>labor, material); minimum sales </a:t>
                      </a:r>
                    </a:p>
                    <a:p>
                      <a:r>
                        <a:rPr lang="en-US" sz="1200" b="0" i="0" u="none" strike="noStrike" cap="none" dirty="0" smtClean="0">
                          <a:solidFill>
                            <a:schemeClr val="tx1"/>
                          </a:solidFill>
                          <a:effectLst/>
                          <a:latin typeface="+mn-lt"/>
                          <a:ea typeface="+mn-ea"/>
                          <a:cs typeface="+mn-cs"/>
                          <a:sym typeface="Arial"/>
                        </a:rPr>
                        <a:t>requirements; maximum sales </a:t>
                      </a:r>
                    </a:p>
                    <a:p>
                      <a:r>
                        <a:rPr lang="en-US" sz="1200" b="0" i="0" u="none" strike="noStrike" cap="none" dirty="0" smtClean="0">
                          <a:solidFill>
                            <a:schemeClr val="tx1"/>
                          </a:solidFill>
                          <a:effectLst/>
                          <a:latin typeface="+mn-lt"/>
                          <a:ea typeface="+mn-ea"/>
                          <a:cs typeface="+mn-cs"/>
                          <a:sym typeface="Arial"/>
                        </a:rPr>
                        <a:t>potential </a:t>
                      </a:r>
                    </a:p>
                  </a:txBody>
                  <a:tcPr/>
                </a:tc>
                <a:extLst>
                  <a:ext uri="{0D108BD9-81ED-4DB2-BD59-A6C34878D82A}">
                    <a16:rowId xmlns:a16="http://schemas.microsoft.com/office/drawing/2014/main" val="1671604287"/>
                  </a:ext>
                </a:extLst>
              </a:tr>
              <a:tr h="356957">
                <a:tc>
                  <a:txBody>
                    <a:bodyPr/>
                    <a:lstStyle/>
                    <a:p>
                      <a:r>
                        <a:rPr lang="en-US" sz="1200" b="0" i="0" u="none" strike="noStrike" cap="none" dirty="0" smtClean="0">
                          <a:solidFill>
                            <a:schemeClr val="tx1"/>
                          </a:solidFill>
                          <a:effectLst/>
                          <a:latin typeface="+mn-lt"/>
                          <a:ea typeface="+mn-ea"/>
                          <a:cs typeface="+mn-cs"/>
                          <a:sym typeface="Arial"/>
                        </a:rPr>
                        <a:t>Process selection</a:t>
                      </a:r>
                    </a:p>
                  </a:txBody>
                  <a:tcPr/>
                </a:tc>
                <a:tc>
                  <a:txBody>
                    <a:bodyPr/>
                    <a:lstStyle/>
                    <a:p>
                      <a:r>
                        <a:rPr lang="en-US" sz="1200" b="0" i="0" u="none" strike="noStrike" cap="none" dirty="0" smtClean="0">
                          <a:solidFill>
                            <a:schemeClr val="tx1"/>
                          </a:solidFill>
                          <a:effectLst/>
                          <a:latin typeface="+mn-lt"/>
                          <a:ea typeface="+mn-ea"/>
                          <a:cs typeface="+mn-cs"/>
                          <a:sym typeface="Arial"/>
                        </a:rPr>
                        <a:t>Quantities of product to make using alternative processes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tx1"/>
                          </a:solidFill>
                          <a:effectLst/>
                          <a:latin typeface="+mn-lt"/>
                          <a:ea typeface="+mn-ea"/>
                          <a:cs typeface="+mn-cs"/>
                          <a:sym typeface="Arial"/>
                        </a:rPr>
                        <a:t>Minimize cost </a:t>
                      </a:r>
                    </a:p>
                  </a:txBody>
                  <a:tcPr/>
                </a:tc>
                <a:tc>
                  <a:txBody>
                    <a:bodyPr/>
                    <a:lstStyle/>
                    <a:p>
                      <a:r>
                        <a:rPr lang="en-US" sz="1200" b="0" i="0" u="none" strike="noStrike" cap="none" dirty="0" smtClean="0">
                          <a:solidFill>
                            <a:schemeClr val="tx1"/>
                          </a:solidFill>
                          <a:effectLst/>
                          <a:latin typeface="+mn-lt"/>
                          <a:ea typeface="+mn-ea"/>
                          <a:cs typeface="+mn-cs"/>
                          <a:sym typeface="Arial"/>
                        </a:rPr>
                        <a:t>Demand requirements; resource limitations </a:t>
                      </a:r>
                    </a:p>
                  </a:txBody>
                  <a:tcPr/>
                </a:tc>
                <a:extLst>
                  <a:ext uri="{0D108BD9-81ED-4DB2-BD59-A6C34878D82A}">
                    <a16:rowId xmlns:a16="http://schemas.microsoft.com/office/drawing/2014/main" val="2166386307"/>
                  </a:ext>
                </a:extLst>
              </a:tr>
              <a:tr h="356957">
                <a:tc>
                  <a:txBody>
                    <a:bodyPr/>
                    <a:lstStyle/>
                    <a:p>
                      <a:r>
                        <a:rPr lang="en-US" sz="1200" dirty="0" smtClean="0"/>
                        <a:t>Blending</a:t>
                      </a:r>
                      <a:endParaRPr lang="en-US" sz="1200" dirty="0"/>
                    </a:p>
                  </a:txBody>
                  <a:tcPr/>
                </a:tc>
                <a:tc>
                  <a:txBody>
                    <a:bodyPr/>
                    <a:lstStyle/>
                    <a:p>
                      <a:r>
                        <a:rPr lang="en-US" sz="1200" b="0" i="0" u="none" strike="noStrike" cap="none" dirty="0" smtClean="0">
                          <a:solidFill>
                            <a:schemeClr val="tx1"/>
                          </a:solidFill>
                          <a:effectLst/>
                          <a:latin typeface="+mn-lt"/>
                          <a:ea typeface="+mn-ea"/>
                          <a:cs typeface="+mn-cs"/>
                          <a:sym typeface="Arial"/>
                        </a:rPr>
                        <a:t>Quantity of materials to mix to produce one unit of output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tx1"/>
                          </a:solidFill>
                          <a:effectLst/>
                          <a:latin typeface="+mn-lt"/>
                          <a:ea typeface="+mn-ea"/>
                          <a:cs typeface="+mn-cs"/>
                          <a:sym typeface="Arial"/>
                        </a:rPr>
                        <a:t>Minimize cost </a:t>
                      </a:r>
                    </a:p>
                  </a:txBody>
                  <a:tcPr/>
                </a:tc>
                <a:tc>
                  <a:txBody>
                    <a:bodyPr/>
                    <a:lstStyle/>
                    <a:p>
                      <a:r>
                        <a:rPr lang="en-US" sz="1200" b="0" i="0" u="none" strike="noStrike" cap="none" dirty="0" smtClean="0">
                          <a:solidFill>
                            <a:schemeClr val="tx1"/>
                          </a:solidFill>
                          <a:effectLst/>
                          <a:latin typeface="+mn-lt"/>
                          <a:ea typeface="+mn-ea"/>
                          <a:cs typeface="+mn-cs"/>
                          <a:sym typeface="Arial"/>
                        </a:rPr>
                        <a:t>Specifications on acceptable </a:t>
                      </a:r>
                    </a:p>
                    <a:p>
                      <a:r>
                        <a:rPr lang="en-US" sz="1200" b="0" i="0" u="none" strike="noStrike" cap="none" dirty="0" smtClean="0">
                          <a:solidFill>
                            <a:schemeClr val="tx1"/>
                          </a:solidFill>
                          <a:effectLst/>
                          <a:latin typeface="+mn-lt"/>
                          <a:ea typeface="+mn-ea"/>
                          <a:cs typeface="+mn-cs"/>
                          <a:sym typeface="Arial"/>
                        </a:rPr>
                        <a:t>mixture </a:t>
                      </a:r>
                    </a:p>
                  </a:txBody>
                  <a:tcPr/>
                </a:tc>
                <a:extLst>
                  <a:ext uri="{0D108BD9-81ED-4DB2-BD59-A6C34878D82A}">
                    <a16:rowId xmlns:a16="http://schemas.microsoft.com/office/drawing/2014/main" val="1130973061"/>
                  </a:ext>
                </a:extLst>
              </a:tr>
              <a:tr h="6315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tx1"/>
                          </a:solidFill>
                          <a:effectLst/>
                          <a:latin typeface="+mn-lt"/>
                          <a:ea typeface="+mn-ea"/>
                          <a:cs typeface="+mn-cs"/>
                          <a:sym typeface="Arial"/>
                        </a:rPr>
                        <a:t>Portfolio selection</a:t>
                      </a:r>
                    </a:p>
                  </a:txBody>
                  <a:tcPr/>
                </a:tc>
                <a:tc>
                  <a:txBody>
                    <a:bodyPr/>
                    <a:lstStyle/>
                    <a:p>
                      <a:r>
                        <a:rPr lang="en-US" sz="1200" b="0" i="0" u="none" strike="noStrike" cap="none" dirty="0" smtClean="0">
                          <a:solidFill>
                            <a:schemeClr val="tx1"/>
                          </a:solidFill>
                          <a:effectLst/>
                          <a:latin typeface="+mn-lt"/>
                          <a:ea typeface="+mn-ea"/>
                          <a:cs typeface="+mn-cs"/>
                          <a:sym typeface="Arial"/>
                        </a:rPr>
                        <a:t>Proportions to invest in different financial instruments </a:t>
                      </a:r>
                    </a:p>
                  </a:txBody>
                  <a:tcPr/>
                </a:tc>
                <a:tc>
                  <a:txBody>
                    <a:bodyPr/>
                    <a:lstStyle/>
                    <a:p>
                      <a:r>
                        <a:rPr lang="en-US" sz="1200" b="0" i="0" u="none" strike="noStrike" cap="none" dirty="0" smtClean="0">
                          <a:solidFill>
                            <a:schemeClr val="tx1"/>
                          </a:solidFill>
                          <a:effectLst/>
                          <a:latin typeface="+mn-lt"/>
                          <a:ea typeface="+mn-ea"/>
                          <a:cs typeface="+mn-cs"/>
                          <a:sym typeface="Arial"/>
                        </a:rPr>
                        <a:t>Maximize future </a:t>
                      </a:r>
                    </a:p>
                    <a:p>
                      <a:r>
                        <a:rPr lang="en-US" sz="1200" b="0" i="0" u="none" strike="noStrike" cap="none" dirty="0" smtClean="0">
                          <a:solidFill>
                            <a:schemeClr val="tx1"/>
                          </a:solidFill>
                          <a:effectLst/>
                          <a:latin typeface="+mn-lt"/>
                          <a:ea typeface="+mn-ea"/>
                          <a:cs typeface="+mn-cs"/>
                          <a:sym typeface="Arial"/>
                        </a:rPr>
                        <a:t>return or minimize risk exposure </a:t>
                      </a:r>
                    </a:p>
                    <a:p>
                      <a:endParaRPr lang="en-US" sz="1200" dirty="0"/>
                    </a:p>
                  </a:txBody>
                  <a:tcPr/>
                </a:tc>
                <a:tc>
                  <a:txBody>
                    <a:bodyPr/>
                    <a:lstStyle/>
                    <a:p>
                      <a:r>
                        <a:rPr lang="en-US" sz="1200" b="0" i="0" u="none" strike="noStrike" cap="none" dirty="0" smtClean="0">
                          <a:solidFill>
                            <a:schemeClr val="tx1"/>
                          </a:solidFill>
                          <a:effectLst/>
                          <a:latin typeface="+mn-lt"/>
                          <a:ea typeface="+mn-ea"/>
                          <a:cs typeface="+mn-cs"/>
                          <a:sym typeface="Arial"/>
                        </a:rPr>
                        <a:t>Limit on available funds; sector </a:t>
                      </a:r>
                    </a:p>
                    <a:p>
                      <a:r>
                        <a:rPr lang="en-US" sz="1200" b="0" i="0" u="none" strike="noStrike" cap="none" dirty="0" smtClean="0">
                          <a:solidFill>
                            <a:schemeClr val="tx1"/>
                          </a:solidFill>
                          <a:effectLst/>
                          <a:latin typeface="+mn-lt"/>
                          <a:ea typeface="+mn-ea"/>
                          <a:cs typeface="+mn-cs"/>
                          <a:sym typeface="Arial"/>
                        </a:rPr>
                        <a:t>requirements or restrictions; proportional</a:t>
                      </a:r>
                      <a:r>
                        <a:rPr lang="en-US" sz="1200" b="0" i="0" u="none" strike="noStrike" cap="none" baseline="0" dirty="0" smtClean="0">
                          <a:solidFill>
                            <a:schemeClr val="tx1"/>
                          </a:solidFill>
                          <a:effectLst/>
                          <a:latin typeface="+mn-lt"/>
                          <a:ea typeface="+mn-ea"/>
                          <a:cs typeface="+mn-cs"/>
                          <a:sym typeface="Arial"/>
                        </a:rPr>
                        <a:t> </a:t>
                      </a:r>
                      <a:r>
                        <a:rPr lang="en-US" sz="1200" b="0" i="0" u="none" strike="noStrike" cap="none" dirty="0" smtClean="0">
                          <a:solidFill>
                            <a:schemeClr val="tx1"/>
                          </a:solidFill>
                          <a:effectLst/>
                          <a:latin typeface="+mn-lt"/>
                          <a:ea typeface="+mn-ea"/>
                          <a:cs typeface="+mn-cs"/>
                          <a:sym typeface="Arial"/>
                        </a:rPr>
                        <a:t>relationships on </a:t>
                      </a:r>
                    </a:p>
                    <a:p>
                      <a:r>
                        <a:rPr lang="en-US" sz="1200" b="0" i="0" u="none" strike="noStrike" cap="none" dirty="0" smtClean="0">
                          <a:solidFill>
                            <a:schemeClr val="tx1"/>
                          </a:solidFill>
                          <a:effectLst/>
                          <a:latin typeface="+mn-lt"/>
                          <a:ea typeface="+mn-ea"/>
                          <a:cs typeface="+mn-cs"/>
                          <a:sym typeface="Arial"/>
                        </a:rPr>
                        <a:t>investment mix </a:t>
                      </a:r>
                    </a:p>
                  </a:txBody>
                  <a:tcPr/>
                </a:tc>
                <a:extLst>
                  <a:ext uri="{0D108BD9-81ED-4DB2-BD59-A6C34878D82A}">
                    <a16:rowId xmlns:a16="http://schemas.microsoft.com/office/drawing/2014/main" val="4234268574"/>
                  </a:ext>
                </a:extLst>
              </a:tr>
            </a:tbl>
          </a:graphicData>
        </a:graphic>
      </p:graphicFrame>
    </p:spTree>
    <p:extLst>
      <p:ext uri="{BB962C8B-B14F-4D97-AF65-F5344CB8AC3E}">
        <p14:creationId xmlns:p14="http://schemas.microsoft.com/office/powerpoint/2010/main" val="11133403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sz="3200" dirty="0">
                <a:latin typeface="+mj-lt"/>
              </a:rPr>
              <a:t>Example 13.15: B</a:t>
            </a:r>
            <a:r>
              <a:rPr lang="en-US" sz="100" dirty="0">
                <a:latin typeface="+mj-lt"/>
              </a:rPr>
              <a:t>  </a:t>
            </a:r>
            <a:r>
              <a:rPr lang="en-US" sz="3200" dirty="0">
                <a:latin typeface="+mj-lt"/>
              </a:rPr>
              <a:t>G Seed Company</a:t>
            </a:r>
            <a:r>
              <a:rPr lang="en-US" dirty="0">
                <a:latin typeface="+mj-lt"/>
              </a:rPr>
              <a:t> </a:t>
            </a:r>
            <a:r>
              <a:rPr lang="en-US" sz="2000" b="0" dirty="0" smtClean="0">
                <a:latin typeface="+mj-lt"/>
              </a:rPr>
              <a:t>(4 </a:t>
            </a:r>
            <a:r>
              <a:rPr lang="en-US" sz="2000" b="0" dirty="0">
                <a:latin typeface="+mj-lt"/>
              </a:rPr>
              <a:t>of 4)</a:t>
            </a:r>
            <a:endParaRPr sz="3600" b="1" i="0" u="none" strike="noStrike" cap="none" dirty="0">
              <a:solidFill>
                <a:srgbClr val="007FA3"/>
              </a:solidFill>
              <a:latin typeface="+mj-lt"/>
              <a:sym typeface="Arial"/>
            </a:endParaRPr>
          </a:p>
        </p:txBody>
      </p:sp>
      <p:sp>
        <p:nvSpPr>
          <p:cNvPr id="441" name="Text placeholder 2"/>
          <p:cNvSpPr txBox="1">
            <a:spLocks noGrp="1"/>
          </p:cNvSpPr>
          <p:nvPr>
            <p:ph type="body" idx="1"/>
          </p:nvPr>
        </p:nvSpPr>
        <p:spPr>
          <a:xfrm>
            <a:off x="457200" y="1600201"/>
            <a:ext cx="2819400" cy="494924"/>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Complete model</a:t>
            </a:r>
            <a:endParaRPr sz="2000" b="0" i="0" u="none" strike="noStrike" cap="none" dirty="0">
              <a:solidFill>
                <a:srgbClr val="000000"/>
              </a:solidFill>
              <a:latin typeface="+mn-lt"/>
              <a:ea typeface="Arial"/>
              <a:cs typeface="Arial"/>
              <a:sym typeface="Arial"/>
            </a:endParaRPr>
          </a:p>
        </p:txBody>
      </p:sp>
      <p:sp>
        <p:nvSpPr>
          <p:cNvPr id="442" name="Text placeholder 3"/>
          <p:cNvSpPr txBox="1">
            <a:spLocks noGrp="1"/>
          </p:cNvSpPr>
          <p:nvPr>
            <p:ph type="body" idx="2"/>
          </p:nvPr>
        </p:nvSpPr>
        <p:spPr>
          <a:xfrm>
            <a:off x="715563" y="2269589"/>
            <a:ext cx="1147482"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000" b="0" i="0" u="none" strike="noStrike" cap="none" dirty="0" smtClean="0">
                <a:solidFill>
                  <a:schemeClr val="dk1"/>
                </a:solidFill>
                <a:latin typeface="+mn-lt"/>
                <a:sym typeface="Arial"/>
              </a:rPr>
              <a:t>Minimize:</a:t>
            </a:r>
            <a:endParaRPr sz="2000" dirty="0">
              <a:latin typeface="+mn-lt"/>
            </a:endParaRPr>
          </a:p>
        </p:txBody>
      </p:sp>
      <p:graphicFrame>
        <p:nvGraphicFramePr>
          <p:cNvPr id="2" name="Object 1" descr="0.22 X sub 1 + 0.19 X sub 2 + 0.10 X sub 3 + 0.10 X sub 4 + 0.07 X sub 5 + 0.05 X sub 6 + 0.26 X sub 7 + 0.11 X sub 8"/>
          <p:cNvGraphicFramePr>
            <a:graphicFrameLocks noChangeAspect="1"/>
          </p:cNvGraphicFramePr>
          <p:nvPr>
            <p:extLst>
              <p:ext uri="{D42A27DB-BD31-4B8C-83A1-F6EECF244321}">
                <p14:modId xmlns:p14="http://schemas.microsoft.com/office/powerpoint/2010/main" val="2253898537"/>
              </p:ext>
            </p:extLst>
          </p:nvPr>
        </p:nvGraphicFramePr>
        <p:xfrm>
          <a:off x="2013175" y="2322513"/>
          <a:ext cx="6323012" cy="260350"/>
        </p:xfrm>
        <a:graphic>
          <a:graphicData uri="http://schemas.openxmlformats.org/presentationml/2006/ole">
            <mc:AlternateContent xmlns:mc="http://schemas.openxmlformats.org/markup-compatibility/2006">
              <mc:Choice xmlns:v="urn:schemas-microsoft-com:vml" Requires="v">
                <p:oleObj spid="_x0000_s90748" name="Equation" r:id="rId4" imgW="9258120" imgH="380880" progId="Equation.DSMT4">
                  <p:embed/>
                </p:oleObj>
              </mc:Choice>
              <mc:Fallback>
                <p:oleObj name="Equation" r:id="rId4" imgW="9258120" imgH="380880" progId="Equation.DSMT4">
                  <p:embed/>
                  <p:pic>
                    <p:nvPicPr>
                      <p:cNvPr id="0" name=""/>
                      <p:cNvPicPr/>
                      <p:nvPr/>
                    </p:nvPicPr>
                    <p:blipFill>
                      <a:blip r:embed="rId5"/>
                      <a:stretch>
                        <a:fillRect/>
                      </a:stretch>
                    </p:blipFill>
                    <p:spPr>
                      <a:xfrm>
                        <a:off x="2013175" y="2322513"/>
                        <a:ext cx="6323012" cy="260350"/>
                      </a:xfrm>
                      <a:prstGeom prst="rect">
                        <a:avLst/>
                      </a:prstGeom>
                    </p:spPr>
                  </p:pic>
                </p:oleObj>
              </mc:Fallback>
            </mc:AlternateContent>
          </a:graphicData>
        </a:graphic>
      </p:graphicFrame>
      <p:sp>
        <p:nvSpPr>
          <p:cNvPr id="444" name="Text placeholder 4"/>
          <p:cNvSpPr txBox="1">
            <a:spLocks noGrp="1"/>
          </p:cNvSpPr>
          <p:nvPr>
            <p:ph type="body" idx="3"/>
          </p:nvPr>
        </p:nvSpPr>
        <p:spPr>
          <a:xfrm>
            <a:off x="708552" y="2756263"/>
            <a:ext cx="1071282"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000" b="0" i="0" u="none" strike="noStrike" cap="none" dirty="0">
                <a:solidFill>
                  <a:schemeClr val="dk1"/>
                </a:solidFill>
                <a:latin typeface="+mn-lt"/>
                <a:sym typeface="Arial"/>
              </a:rPr>
              <a:t>Mixture:</a:t>
            </a:r>
            <a:endParaRPr sz="2000" dirty="0">
              <a:latin typeface="+mn-lt"/>
            </a:endParaRPr>
          </a:p>
        </p:txBody>
      </p:sp>
      <p:graphicFrame>
        <p:nvGraphicFramePr>
          <p:cNvPr id="3" name="Object 2" descr="X sub 1 + X sub 2 + X sub 3 + X sub 4 + X sub 5 + X sub 6 + X sub 7 + X sub 8 = 1"/>
          <p:cNvGraphicFramePr>
            <a:graphicFrameLocks noChangeAspect="1"/>
          </p:cNvGraphicFramePr>
          <p:nvPr>
            <p:extLst>
              <p:ext uri="{D42A27DB-BD31-4B8C-83A1-F6EECF244321}">
                <p14:modId xmlns:p14="http://schemas.microsoft.com/office/powerpoint/2010/main" val="325912984"/>
              </p:ext>
            </p:extLst>
          </p:nvPr>
        </p:nvGraphicFramePr>
        <p:xfrm>
          <a:off x="1920872" y="2784475"/>
          <a:ext cx="4941888" cy="346075"/>
        </p:xfrm>
        <a:graphic>
          <a:graphicData uri="http://schemas.openxmlformats.org/presentationml/2006/ole">
            <mc:AlternateContent xmlns:mc="http://schemas.openxmlformats.org/markup-compatibility/2006">
              <mc:Choice xmlns:v="urn:schemas-microsoft-com:vml" Requires="v">
                <p:oleObj spid="_x0000_s90749" name="Equation" r:id="rId6" imgW="5435280" imgH="380880" progId="Equation.DSMT4">
                  <p:embed/>
                </p:oleObj>
              </mc:Choice>
              <mc:Fallback>
                <p:oleObj name="Equation" r:id="rId6" imgW="5435280" imgH="380880" progId="Equation.DSMT4">
                  <p:embed/>
                  <p:pic>
                    <p:nvPicPr>
                      <p:cNvPr id="0" name=""/>
                      <p:cNvPicPr/>
                      <p:nvPr/>
                    </p:nvPicPr>
                    <p:blipFill>
                      <a:blip r:embed="rId7"/>
                      <a:stretch>
                        <a:fillRect/>
                      </a:stretch>
                    </p:blipFill>
                    <p:spPr>
                      <a:xfrm>
                        <a:off x="1920872" y="2784475"/>
                        <a:ext cx="4941888" cy="346075"/>
                      </a:xfrm>
                      <a:prstGeom prst="rect">
                        <a:avLst/>
                      </a:prstGeom>
                    </p:spPr>
                  </p:pic>
                </p:oleObj>
              </mc:Fallback>
            </mc:AlternateContent>
          </a:graphicData>
        </a:graphic>
      </p:graphicFrame>
      <p:sp>
        <p:nvSpPr>
          <p:cNvPr id="446" name="Text placeholder 5"/>
          <p:cNvSpPr txBox="1">
            <a:spLocks noGrp="1"/>
          </p:cNvSpPr>
          <p:nvPr>
            <p:ph type="body" idx="4"/>
          </p:nvPr>
        </p:nvSpPr>
        <p:spPr>
          <a:xfrm>
            <a:off x="703687" y="3289663"/>
            <a:ext cx="976000"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000" b="0" i="0" u="none" strike="noStrike" cap="none" dirty="0">
                <a:solidFill>
                  <a:schemeClr val="dk1"/>
                </a:solidFill>
                <a:latin typeface="+mn-lt"/>
                <a:sym typeface="Arial"/>
              </a:rPr>
              <a:t>Protein:</a:t>
            </a:r>
            <a:endParaRPr sz="2000" dirty="0">
              <a:latin typeface="+mn-lt"/>
            </a:endParaRPr>
          </a:p>
        </p:txBody>
      </p:sp>
      <p:graphicFrame>
        <p:nvGraphicFramePr>
          <p:cNvPr id="4" name="Object 3" descr="0.169 X sub 1 + 0.12 X sub 2 + 0.085 X sub 3 + 0.154 X sub 4, + 0.085 X sub 5 + 0.12 X sub 6 + 0.18 X sub 7 + 0.119 X sub 8 is greater than or equal to 0.1 3"/>
          <p:cNvGraphicFramePr>
            <a:graphicFrameLocks noChangeAspect="1"/>
          </p:cNvGraphicFramePr>
          <p:nvPr>
            <p:extLst>
              <p:ext uri="{D42A27DB-BD31-4B8C-83A1-F6EECF244321}">
                <p14:modId xmlns:p14="http://schemas.microsoft.com/office/powerpoint/2010/main" val="1592022732"/>
              </p:ext>
            </p:extLst>
          </p:nvPr>
        </p:nvGraphicFramePr>
        <p:xfrm>
          <a:off x="1909987" y="3343275"/>
          <a:ext cx="3990975" cy="573088"/>
        </p:xfrm>
        <a:graphic>
          <a:graphicData uri="http://schemas.openxmlformats.org/presentationml/2006/ole">
            <mc:AlternateContent xmlns:mc="http://schemas.openxmlformats.org/markup-compatibility/2006">
              <mc:Choice xmlns:v="urn:schemas-microsoft-com:vml" Requires="v">
                <p:oleObj spid="_x0000_s90750" name="Equation" r:id="rId8" imgW="5841720" imgH="838080" progId="Equation.DSMT4">
                  <p:embed/>
                </p:oleObj>
              </mc:Choice>
              <mc:Fallback>
                <p:oleObj name="Equation" r:id="rId8" imgW="5841720" imgH="838080" progId="Equation.DSMT4">
                  <p:embed/>
                  <p:pic>
                    <p:nvPicPr>
                      <p:cNvPr id="0" name=""/>
                      <p:cNvPicPr/>
                      <p:nvPr/>
                    </p:nvPicPr>
                    <p:blipFill>
                      <a:blip r:embed="rId9"/>
                      <a:stretch>
                        <a:fillRect/>
                      </a:stretch>
                    </p:blipFill>
                    <p:spPr>
                      <a:xfrm>
                        <a:off x="1909987" y="3343275"/>
                        <a:ext cx="3990975" cy="573088"/>
                      </a:xfrm>
                      <a:prstGeom prst="rect">
                        <a:avLst/>
                      </a:prstGeom>
                    </p:spPr>
                  </p:pic>
                </p:oleObj>
              </mc:Fallback>
            </mc:AlternateContent>
          </a:graphicData>
        </a:graphic>
      </p:graphicFrame>
      <p:sp>
        <p:nvSpPr>
          <p:cNvPr id="448" name="Text placeholder 6"/>
          <p:cNvSpPr txBox="1">
            <a:spLocks noGrp="1"/>
          </p:cNvSpPr>
          <p:nvPr>
            <p:ph type="body" idx="5"/>
          </p:nvPr>
        </p:nvSpPr>
        <p:spPr>
          <a:xfrm>
            <a:off x="703687" y="4191796"/>
            <a:ext cx="555810"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000" b="0" i="0" u="none" strike="noStrike" cap="none" dirty="0">
                <a:solidFill>
                  <a:schemeClr val="dk1"/>
                </a:solidFill>
                <a:latin typeface="+mn-lt"/>
                <a:sym typeface="Arial"/>
              </a:rPr>
              <a:t>Fat:</a:t>
            </a:r>
            <a:endParaRPr sz="2000" dirty="0">
              <a:latin typeface="+mn-lt"/>
            </a:endParaRPr>
          </a:p>
        </p:txBody>
      </p:sp>
      <p:graphicFrame>
        <p:nvGraphicFramePr>
          <p:cNvPr id="5" name="Object 4" descr="0.26 X sub 1 + 0.041 X sub 2 + 0.038 X sub 3 + 0.063 X sub 4 + 0.038 X sub 5, 0.017 X sub 6 + 0.179 X sub 7 + 0.04 X sub 8 is greater than or equal to 0.1 5"/>
          <p:cNvGraphicFramePr>
            <a:graphicFrameLocks noChangeAspect="1"/>
          </p:cNvGraphicFramePr>
          <p:nvPr>
            <p:extLst>
              <p:ext uri="{D42A27DB-BD31-4B8C-83A1-F6EECF244321}">
                <p14:modId xmlns:p14="http://schemas.microsoft.com/office/powerpoint/2010/main" val="3762900624"/>
              </p:ext>
            </p:extLst>
          </p:nvPr>
        </p:nvGraphicFramePr>
        <p:xfrm>
          <a:off x="1738313" y="4148138"/>
          <a:ext cx="5164137" cy="692150"/>
        </p:xfrm>
        <a:graphic>
          <a:graphicData uri="http://schemas.openxmlformats.org/presentationml/2006/ole">
            <mc:AlternateContent xmlns:mc="http://schemas.openxmlformats.org/markup-compatibility/2006">
              <mc:Choice xmlns:v="urn:schemas-microsoft-com:vml" Requires="v">
                <p:oleObj spid="_x0000_s90751" name="Equation" r:id="rId10" imgW="6248160" imgH="838080" progId="Equation.DSMT4">
                  <p:embed/>
                </p:oleObj>
              </mc:Choice>
              <mc:Fallback>
                <p:oleObj name="Equation" r:id="rId10" imgW="6248160" imgH="838080" progId="Equation.DSMT4">
                  <p:embed/>
                  <p:pic>
                    <p:nvPicPr>
                      <p:cNvPr id="0" name=""/>
                      <p:cNvPicPr/>
                      <p:nvPr/>
                    </p:nvPicPr>
                    <p:blipFill>
                      <a:blip r:embed="rId11"/>
                      <a:stretch>
                        <a:fillRect/>
                      </a:stretch>
                    </p:blipFill>
                    <p:spPr>
                      <a:xfrm>
                        <a:off x="1738313" y="4148138"/>
                        <a:ext cx="5164137" cy="692150"/>
                      </a:xfrm>
                      <a:prstGeom prst="rect">
                        <a:avLst/>
                      </a:prstGeom>
                    </p:spPr>
                  </p:pic>
                </p:oleObj>
              </mc:Fallback>
            </mc:AlternateContent>
          </a:graphicData>
        </a:graphic>
      </p:graphicFrame>
      <p:sp>
        <p:nvSpPr>
          <p:cNvPr id="450" name="Text placeholder 7"/>
          <p:cNvSpPr txBox="1">
            <a:spLocks noGrp="1"/>
          </p:cNvSpPr>
          <p:nvPr>
            <p:ph type="body" idx="6"/>
          </p:nvPr>
        </p:nvSpPr>
        <p:spPr>
          <a:xfrm>
            <a:off x="708553" y="5029200"/>
            <a:ext cx="784410"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000" b="0" i="0" u="none" strike="noStrike" cap="none" dirty="0">
                <a:solidFill>
                  <a:schemeClr val="dk1"/>
                </a:solidFill>
                <a:latin typeface="+mn-lt"/>
                <a:sym typeface="Arial"/>
              </a:rPr>
              <a:t>Fiber:</a:t>
            </a:r>
            <a:endParaRPr sz="2000" dirty="0">
              <a:latin typeface="+mn-lt"/>
            </a:endParaRPr>
          </a:p>
        </p:txBody>
      </p:sp>
      <p:graphicFrame>
        <p:nvGraphicFramePr>
          <p:cNvPr id="6" name="Object 5" descr="0.29 X sub 1 + 0.083 X sub 2 + 0.027 X sub 3 + 0.024 X sub 4 + 0.027 X sub 5 + 0.023 X sub 6 + 0.288 X sub 7 + 0.109 X sub 8 is less than or equal to 0.1 4"/>
          <p:cNvGraphicFramePr>
            <a:graphicFrameLocks noChangeAspect="1"/>
          </p:cNvGraphicFramePr>
          <p:nvPr>
            <p:extLst>
              <p:ext uri="{D42A27DB-BD31-4B8C-83A1-F6EECF244321}">
                <p14:modId xmlns:p14="http://schemas.microsoft.com/office/powerpoint/2010/main" val="567105624"/>
              </p:ext>
            </p:extLst>
          </p:nvPr>
        </p:nvGraphicFramePr>
        <p:xfrm>
          <a:off x="1709738" y="4949825"/>
          <a:ext cx="5726112" cy="762000"/>
        </p:xfrm>
        <a:graphic>
          <a:graphicData uri="http://schemas.openxmlformats.org/presentationml/2006/ole">
            <mc:AlternateContent xmlns:mc="http://schemas.openxmlformats.org/markup-compatibility/2006">
              <mc:Choice xmlns:v="urn:schemas-microsoft-com:vml" Requires="v">
                <p:oleObj spid="_x0000_s90752" name="Equation" r:id="rId12" imgW="6298920" imgH="838080" progId="Equation.DSMT4">
                  <p:embed/>
                </p:oleObj>
              </mc:Choice>
              <mc:Fallback>
                <p:oleObj name="Equation" r:id="rId12" imgW="6298920" imgH="838080" progId="Equation.DSMT4">
                  <p:embed/>
                  <p:pic>
                    <p:nvPicPr>
                      <p:cNvPr id="0" name=""/>
                      <p:cNvPicPr/>
                      <p:nvPr/>
                    </p:nvPicPr>
                    <p:blipFill>
                      <a:blip r:embed="rId13"/>
                      <a:stretch>
                        <a:fillRect/>
                      </a:stretch>
                    </p:blipFill>
                    <p:spPr>
                      <a:xfrm>
                        <a:off x="1709738" y="4949825"/>
                        <a:ext cx="5726112" cy="762000"/>
                      </a:xfrm>
                      <a:prstGeom prst="rect">
                        <a:avLst/>
                      </a:prstGeom>
                    </p:spPr>
                  </p:pic>
                </p:oleObj>
              </mc:Fallback>
            </mc:AlternateContent>
          </a:graphicData>
        </a:graphic>
      </p:graphicFrame>
      <p:sp>
        <p:nvSpPr>
          <p:cNvPr id="452" name="Text placeholder 8"/>
          <p:cNvSpPr txBox="1">
            <a:spLocks noGrp="1"/>
          </p:cNvSpPr>
          <p:nvPr>
            <p:ph type="body" idx="7"/>
          </p:nvPr>
        </p:nvSpPr>
        <p:spPr>
          <a:xfrm>
            <a:off x="549093" y="5853732"/>
            <a:ext cx="1705592" cy="3951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000" b="0" i="0" u="none" strike="noStrike" cap="none" dirty="0">
                <a:solidFill>
                  <a:schemeClr val="dk1"/>
                </a:solidFill>
                <a:latin typeface="+mn-lt"/>
                <a:sym typeface="Arial"/>
              </a:rPr>
              <a:t>Nonnegativity:</a:t>
            </a:r>
            <a:endParaRPr sz="2000" dirty="0">
              <a:latin typeface="+mn-lt"/>
            </a:endParaRPr>
          </a:p>
        </p:txBody>
      </p:sp>
      <p:graphicFrame>
        <p:nvGraphicFramePr>
          <p:cNvPr id="7" name="Object 6" descr="X sub i is greater than or equal to 0, f o r i = 1, 2, ellipsis, 8"/>
          <p:cNvGraphicFramePr>
            <a:graphicFrameLocks noChangeAspect="1"/>
          </p:cNvGraphicFramePr>
          <p:nvPr>
            <p:extLst>
              <p:ext uri="{D42A27DB-BD31-4B8C-83A1-F6EECF244321}">
                <p14:modId xmlns:p14="http://schemas.microsoft.com/office/powerpoint/2010/main" val="1330327117"/>
              </p:ext>
            </p:extLst>
          </p:nvPr>
        </p:nvGraphicFramePr>
        <p:xfrm>
          <a:off x="2528888" y="5884863"/>
          <a:ext cx="2265362" cy="315912"/>
        </p:xfrm>
        <a:graphic>
          <a:graphicData uri="http://schemas.openxmlformats.org/presentationml/2006/ole">
            <mc:AlternateContent xmlns:mc="http://schemas.openxmlformats.org/markup-compatibility/2006">
              <mc:Choice xmlns:v="urn:schemas-microsoft-com:vml" Requires="v">
                <p:oleObj spid="_x0000_s90753" name="Equation" r:id="rId14" imgW="2743200" imgH="380880" progId="Equation.DSMT4">
                  <p:embed/>
                </p:oleObj>
              </mc:Choice>
              <mc:Fallback>
                <p:oleObj name="Equation" r:id="rId14" imgW="2743200" imgH="380880" progId="Equation.DSMT4">
                  <p:embed/>
                  <p:pic>
                    <p:nvPicPr>
                      <p:cNvPr id="0" name=""/>
                      <p:cNvPicPr/>
                      <p:nvPr/>
                    </p:nvPicPr>
                    <p:blipFill>
                      <a:blip r:embed="rId15"/>
                      <a:stretch>
                        <a:fillRect/>
                      </a:stretch>
                    </p:blipFill>
                    <p:spPr>
                      <a:xfrm>
                        <a:off x="2528888" y="5884863"/>
                        <a:ext cx="2265362" cy="315912"/>
                      </a:xfrm>
                      <a:prstGeom prst="rect">
                        <a:avLst/>
                      </a:prstGeom>
                    </p:spPr>
                  </p:pic>
                </p:oleObj>
              </mc:Fallback>
            </mc:AlternateContent>
          </a:graphicData>
        </a:graphic>
      </p:graphicFrame>
    </p:spTree>
    <p:extLst>
      <p:ext uri="{BB962C8B-B14F-4D97-AF65-F5344CB8AC3E}">
        <p14:creationId xmlns:p14="http://schemas.microsoft.com/office/powerpoint/2010/main" val="3856357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b="1" i="0" u="none" strike="noStrike" cap="none" dirty="0">
                <a:solidFill>
                  <a:srgbClr val="007FA3"/>
                </a:solidFill>
                <a:latin typeface="+mj-lt"/>
                <a:ea typeface="Arial"/>
                <a:cs typeface="Arial"/>
                <a:sym typeface="Arial"/>
              </a:rPr>
              <a:t>Spreadsheet Implementation of B</a:t>
            </a:r>
            <a:r>
              <a:rPr lang="en-US" sz="100" b="1" i="0" u="none" strike="noStrike" cap="none" dirty="0">
                <a:solidFill>
                  <a:srgbClr val="007FA3"/>
                </a:solidFill>
                <a:latin typeface="+mj-lt"/>
                <a:ea typeface="Arial"/>
                <a:cs typeface="Arial"/>
                <a:sym typeface="Arial"/>
              </a:rPr>
              <a:t> </a:t>
            </a:r>
            <a:r>
              <a:rPr lang="en-US" b="1" i="0" u="none" strike="noStrike" cap="none" dirty="0">
                <a:solidFill>
                  <a:srgbClr val="007FA3"/>
                </a:solidFill>
                <a:latin typeface="+mj-lt"/>
                <a:ea typeface="Arial"/>
                <a:cs typeface="Arial"/>
                <a:sym typeface="Arial"/>
              </a:rPr>
              <a:t>G Seed Company</a:t>
            </a:r>
            <a:endParaRPr b="1" i="0" u="none" strike="noStrike" cap="none" dirty="0">
              <a:solidFill>
                <a:srgbClr val="007FA3"/>
              </a:solidFill>
              <a:latin typeface="+mj-lt"/>
              <a:ea typeface="Arial"/>
              <a:cs typeface="Arial"/>
              <a:sym typeface="Arial"/>
            </a:endParaRPr>
          </a:p>
        </p:txBody>
      </p:sp>
      <p:pic>
        <p:nvPicPr>
          <p:cNvPr id="2" name="Picture 1" descr="An Excel sheet titled, b g seed company, displays two tables. The first table titled, data, has five columns and ten rows. The column headers are as follows. Ingredient, Protein %, Fat %, Fiber %, and Cost per l b. The row entries are as follows. Row 1. Sunflower seeds, 16.9, 26, 29, $0.22. Row 2. White millet, 12, 4.1, 8.3, $0.19. Row 3. Kibble corn, 8.5, 3.8, 2.7, $0.10. Row 4. Oats, 15.4, 6.3, 2.4, $0.10. Row 5. Cracked corn, 8.5, 3.8, 2.7, $0.07. Row 6. Wheat, 12, 1.7, 2.3, $0.05. Row 7. Safflower, 18, 17.9, 28.8, $0.26. Row 8. Canary grass seed, 11.9, 4, 10.9, $0.11. Row 9. Requirement, 13%, 15%, blank, blank. Row 10. Limitation, blank, blank, 14%, blank. The second table titled, model, has two columns and nine rows. The column headers are as follows. Ingredient, pounds. The row entries are as follows. Row 1. Sunflower seeds, 0. Row 2. White millet, 0. Row 3. Kibble corn, 0. Row 4. Corn, 0. Row 5. Cracked corn, 0. Row 6. Wheat, 0. Row 7. Safflower, 0. Row 8. Canary grass seed, 0. Row 9. Total, 0.Total cost per l b is in dollars. Protein 0.00%, fat 0.00%, and fiber 0.00%."/>
          <p:cNvPicPr>
            <a:picLocks noChangeAspect="1"/>
          </p:cNvPicPr>
          <p:nvPr/>
        </p:nvPicPr>
        <p:blipFill>
          <a:blip r:embed="rId3"/>
          <a:stretch>
            <a:fillRect/>
          </a:stretch>
        </p:blipFill>
        <p:spPr>
          <a:xfrm>
            <a:off x="457200" y="1617705"/>
            <a:ext cx="3328704" cy="3426249"/>
          </a:xfrm>
          <a:prstGeom prst="rect">
            <a:avLst/>
          </a:prstGeom>
        </p:spPr>
      </p:pic>
      <p:pic>
        <p:nvPicPr>
          <p:cNvPr id="3" name="Picture 2" descr="An Excel sheet titled, b g seed company, displays two tables. The first table titled, data, has five columns and ten rows. The column headers are as follows. Ingredient, Protein %, Fat %, Fiber %, and Cost per l b. The row entries are as follows. Row 1. Sunflower seeds, 0.169, 0.26, 0.29, 0.22. Row 2. White millet, 0.12, 0.041, 0.083, 0.19. Row 3. Kibble corn, 0.085, 0.038, 0.027, 0.1. Row 4. Oats, 0.154, 0.063, 0.024, 0.1. Row 5. Cracked corn, 0.085, 0.038, 0.027, 0.07. Row 6. Wheat, 0.12, 0.017, 0.023, 0.05. Row 7. Safflower, 0.18, 0.179, 0.288, 0.26. Row 8. Canary grass seed, 0.119, 0.04, 0.109, 0.11. Row 9. Requirement, 0.13, 0.15, blank, blank. Row 10. Limitation, blank, blank, 0.14, blank. The second table titled, model, has two columns and nine rows. The column headers are as follows. Ingredient, pounds. The row entries are as follows. Row 1. Sunflower seeds, 0. Row 2. White millet, 0. Row 3. Kibble corn, 0. Row 4. Corn, 0. Row 5. Cracked corn, 0. Row 6. Wheat, 0. Row 7. Safflower, 0. Row 8. Canary grass seed, 0. Row 9. Total, = sum left parenthesis c 18 colon c 25 right parenthesis.Total cost per l b in dollars = sum product left parenthesis f 5 colon f 12, c 18 colon c 25 right parenthesis. Protein = sum product left parenthesis c 5 colon c 12, c 18 colon c 25 right parenthesis. Fat = sum product left parenthesis d 5 colon d 12, d 18 colon d 25 right parenthesis. Fiber = sum product left parenthesis e 5 colon e 12, e 18 colon e 25 right parenthesis.&#10;"/>
          <p:cNvPicPr>
            <a:picLocks noChangeAspect="1"/>
          </p:cNvPicPr>
          <p:nvPr/>
        </p:nvPicPr>
        <p:blipFill>
          <a:blip r:embed="rId4"/>
          <a:stretch>
            <a:fillRect/>
          </a:stretch>
        </p:blipFill>
        <p:spPr>
          <a:xfrm>
            <a:off x="4004160" y="1617705"/>
            <a:ext cx="4828450" cy="3310415"/>
          </a:xfrm>
          <a:prstGeom prst="rect">
            <a:avLst/>
          </a:prstGeom>
        </p:spPr>
      </p:pic>
    </p:spTree>
    <p:extLst>
      <p:ext uri="{BB962C8B-B14F-4D97-AF65-F5344CB8AC3E}">
        <p14:creationId xmlns:p14="http://schemas.microsoft.com/office/powerpoint/2010/main" val="662427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Model for </a:t>
            </a:r>
            <a:r>
              <a:rPr lang="en-US" sz="3600" b="1" i="0" u="none" strike="noStrike" cap="none" dirty="0" smtClean="0">
                <a:solidFill>
                  <a:srgbClr val="007FA3"/>
                </a:solidFill>
                <a:latin typeface="+mj-lt"/>
                <a:ea typeface="Arial"/>
                <a:cs typeface="Arial"/>
                <a:sym typeface="Arial"/>
              </a:rPr>
              <a:t>B</a:t>
            </a:r>
            <a:r>
              <a:rPr lang="en-US" sz="100" b="1" i="0" u="none" strike="noStrike" cap="none" dirty="0" smtClean="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G Seed Company</a:t>
            </a:r>
            <a:endParaRPr sz="3600" b="1" i="0" u="none" strike="noStrike" cap="none" dirty="0">
              <a:solidFill>
                <a:srgbClr val="007FA3"/>
              </a:solidFill>
              <a:latin typeface="+mj-lt"/>
              <a:ea typeface="Arial"/>
              <a:cs typeface="Arial"/>
              <a:sym typeface="Arial"/>
            </a:endParaRPr>
          </a:p>
        </p:txBody>
      </p:sp>
      <p:pic>
        <p:nvPicPr>
          <p:cNvPr id="2" name="Picture 1" descr="An Excel sheet titled, b g seed company, displays two tables. The first table titled, data, has five columns and ten rows. The column headers are as follows. Ingredient, Protein %, Fat %, Fiber %, and Cost per l b. The row entries are as follows. Row 1. Sunflower seeds, 16.9, 26, 29, $0.22. Row 2. White millet, 12, 4.1, 8.3, $0.19. Row 3. Kibble corn, 8.5, 3.8, 2.7, $0.10. Row 4. Oats, 15.4, 6.3, 2.4, $0.10. Row 5. Cracked corn, 8.5, 3.8, 2.7, $0.07. Row 6. Wheat, 12, 1.7, 2.3, $0.05. Row 7. Safflower, 18, 17.9, 28.8, $0.26. Row 8. Canary grass seed, 11.9, 4, 10.9, $0.11. Row 9. Requirement, 13%, 15%, blank, blank. Row 10. Limitation, blank, blank, 14%, blank. The second table titled, model, has two columns and nine rows. The column headers are as follows. Ingredient, pounds. The row entries are as follows. Row 1. Sunflower seeds, 0. Row 2. White millet, 0. Row 3. Kibble corn, 0. Row 4. Corn, 0. Row 5. Cracked corn, 0. Row 6. Wheat, 0. Row 7. Safflower, 0. Row 8. Canary grass seed, 0. Row 9. Total, 0.Total cost per l b is in dollars. Protein 0.00%, fat 0.00%, and fiber 0.00%. &#10;"/>
          <p:cNvPicPr>
            <a:picLocks noChangeAspect="1"/>
          </p:cNvPicPr>
          <p:nvPr/>
        </p:nvPicPr>
        <p:blipFill>
          <a:blip r:embed="rId3"/>
          <a:stretch>
            <a:fillRect/>
          </a:stretch>
        </p:blipFill>
        <p:spPr>
          <a:xfrm>
            <a:off x="621490" y="1541419"/>
            <a:ext cx="2836649" cy="3113765"/>
          </a:xfrm>
          <a:prstGeom prst="rect">
            <a:avLst/>
          </a:prstGeom>
        </p:spPr>
      </p:pic>
      <p:pic>
        <p:nvPicPr>
          <p:cNvPr id="4" name="Picture 3" descr="A dialog box titled, Solver Parameters, has four sections. The first section reads as follows. Set Objective value box reads, $ F $ 19. Below the value box, three radio buttons read. To colon. Maximum, Minimum, and Value of radio buttons. The Minimum radio button is selected. Below the radio buttons, By Changing Variable Cells colon value box reads, $ c $ 18 colon $ c $ 25. The second section displays a window at the right and command buttons at the right. The command buttons read, Add, Change, Delete, Reset all, Load and or Save. The window displays three lines. Line 1. $ c $ 26 = 1. Line 2. $ f $ 20 colon $ f $ 21 greater than or equal to $ c $ 13 colon $ d $ 13. Line 3. $ f $ 22 lesser than or equal to $ e $ 14. Below the window, a selected checkbox reads, Make Unconstrained Variables Non Negative. The third section has Select a Solving Method colon drop down box that reads, Simplex L P. The fourth section reads, Solving Method, Select the G R G nonlinear engine for Solver Problems that are smooth nonlinear. Select the L P Simplex engine for linear Solver Problems, and select the Evolutionary engine for Solver problems that are non smooth. Below this section, three command buttons, namely, Help, Solve and Close. The Solve button is selected."/>
          <p:cNvPicPr>
            <a:picLocks noChangeAspect="1"/>
          </p:cNvPicPr>
          <p:nvPr/>
        </p:nvPicPr>
        <p:blipFill>
          <a:blip r:embed="rId4"/>
          <a:stretch>
            <a:fillRect/>
          </a:stretch>
        </p:blipFill>
        <p:spPr>
          <a:xfrm>
            <a:off x="3733558" y="1541419"/>
            <a:ext cx="4367331" cy="4123470"/>
          </a:xfrm>
          <a:prstGeom prst="rect">
            <a:avLst/>
          </a:prstGeom>
        </p:spPr>
      </p:pic>
    </p:spTree>
    <p:extLst>
      <p:ext uri="{BB962C8B-B14F-4D97-AF65-F5344CB8AC3E}">
        <p14:creationId xmlns:p14="http://schemas.microsoft.com/office/powerpoint/2010/main" val="14110036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Dealing with Infeasibility</a:t>
            </a:r>
            <a:endParaRPr sz="3600" b="1" i="0" u="none" strike="noStrike" cap="none" dirty="0">
              <a:solidFill>
                <a:srgbClr val="007FA3"/>
              </a:solidFill>
              <a:latin typeface="+mj-lt"/>
              <a:ea typeface="Arial"/>
              <a:cs typeface="Arial"/>
              <a:sym typeface="Arial"/>
            </a:endParaRPr>
          </a:p>
        </p:txBody>
      </p:sp>
      <p:sp>
        <p:nvSpPr>
          <p:cNvPr id="473" name="Text placeholder 2"/>
          <p:cNvSpPr txBox="1">
            <a:spLocks noGrp="1"/>
          </p:cNvSpPr>
          <p:nvPr>
            <p:ph type="body" idx="1"/>
          </p:nvPr>
        </p:nvSpPr>
        <p:spPr>
          <a:xfrm>
            <a:off x="457200" y="1562100"/>
            <a:ext cx="7863840" cy="1215965"/>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Solver solution shows the model is infeasible!</a:t>
            </a:r>
            <a:endParaRPr sz="2400" dirty="0">
              <a:latin typeface="+mn-lt"/>
            </a:endParaRPr>
          </a:p>
          <a:p>
            <a:pPr marL="255600" marR="0" lvl="0" indent="-25560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Solver Feasibility Report</a:t>
            </a:r>
            <a:endParaRPr sz="2400" b="0" i="0" u="none" strike="noStrike" cap="none" dirty="0">
              <a:solidFill>
                <a:srgbClr val="000000"/>
              </a:solidFill>
              <a:latin typeface="+mn-lt"/>
              <a:sym typeface="Arial"/>
            </a:endParaRPr>
          </a:p>
        </p:txBody>
      </p:sp>
      <p:pic>
        <p:nvPicPr>
          <p:cNvPr id="2" name="Picture 1" descr="An Excel sheet displays a table titled, constraints that make the problem infeasible, has six columns and three rows. The column headers are as follows. Cell name, Cell value, Formula, Status, and Slack. The row entries are as follows. Row 1.  $ c $ 26, total pounds, 1, $ c $ 26 = 1, binding, 0. Row 2. $ f $ 21, fat total, 15.00 %, $ f $ 21 greater than or equal to $ d $ 13, binding, 0. Row 3. $ f $ 22, fiber total, 14.00%, $ f $ 22 lesser than or equal to $ e $ 14, binding, 0."/>
          <p:cNvPicPr>
            <a:picLocks noChangeAspect="1"/>
          </p:cNvPicPr>
          <p:nvPr/>
        </p:nvPicPr>
        <p:blipFill>
          <a:blip r:embed="rId3"/>
          <a:stretch>
            <a:fillRect/>
          </a:stretch>
        </p:blipFill>
        <p:spPr>
          <a:xfrm>
            <a:off x="2044712" y="3012982"/>
            <a:ext cx="5054576" cy="1429913"/>
          </a:xfrm>
          <a:prstGeom prst="rect">
            <a:avLst/>
          </a:prstGeom>
        </p:spPr>
      </p:pic>
      <p:sp>
        <p:nvSpPr>
          <p:cNvPr id="475" name="Text placeholder 3"/>
          <p:cNvSpPr txBox="1">
            <a:spLocks noGrp="1"/>
          </p:cNvSpPr>
          <p:nvPr>
            <p:ph type="body" idx="2"/>
          </p:nvPr>
        </p:nvSpPr>
        <p:spPr>
          <a:xfrm>
            <a:off x="457200" y="4639710"/>
            <a:ext cx="8153400" cy="163046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sym typeface="Arial"/>
              </a:rPr>
              <a:t>A conflict exists in trying to meet both fat and fiber constraints.</a:t>
            </a:r>
            <a:endParaRPr sz="2400" dirty="0">
              <a:latin typeface="+mn-lt"/>
            </a:endParaRPr>
          </a:p>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sym typeface="Arial"/>
              </a:rPr>
              <a:t>Only sunflower seeds and safflower contain enough fat but they also have a lot of fiber.</a:t>
            </a:r>
            <a:endParaRPr sz="2400" dirty="0">
              <a:latin typeface="+mn-lt"/>
            </a:endParaRPr>
          </a:p>
        </p:txBody>
      </p:sp>
    </p:spTree>
    <p:extLst>
      <p:ext uri="{BB962C8B-B14F-4D97-AF65-F5344CB8AC3E}">
        <p14:creationId xmlns:p14="http://schemas.microsoft.com/office/powerpoint/2010/main" val="9611576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What-If Scenarios</a:t>
            </a:r>
            <a:endParaRPr sz="3600" b="1" i="0" u="none" strike="noStrike" cap="none" dirty="0">
              <a:solidFill>
                <a:srgbClr val="007FA3"/>
              </a:solidFill>
              <a:latin typeface="+mj-lt"/>
              <a:ea typeface="Arial"/>
              <a:cs typeface="Arial"/>
              <a:sym typeface="Arial"/>
            </a:endParaRPr>
          </a:p>
        </p:txBody>
      </p:sp>
      <p:sp>
        <p:nvSpPr>
          <p:cNvPr id="481" name="Text placeholder 2"/>
          <p:cNvSpPr txBox="1">
            <a:spLocks noGrp="1"/>
          </p:cNvSpPr>
          <p:nvPr>
            <p:ph type="body" idx="1"/>
          </p:nvPr>
        </p:nvSpPr>
        <p:spPr>
          <a:xfrm>
            <a:off x="457200" y="1600201"/>
            <a:ext cx="8229600" cy="51580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Lower the fat requirement or raise the fiber limitation</a:t>
            </a:r>
            <a:endParaRPr sz="2000" b="0" i="0" u="none" strike="noStrike" cap="none" dirty="0">
              <a:solidFill>
                <a:srgbClr val="000000"/>
              </a:solidFill>
              <a:latin typeface="+mn-lt"/>
              <a:ea typeface="Arial"/>
              <a:cs typeface="Arial"/>
              <a:sym typeface="Arial"/>
            </a:endParaRPr>
          </a:p>
        </p:txBody>
      </p:sp>
      <p:pic>
        <p:nvPicPr>
          <p:cNvPr id="2" name="Picture 1" descr="An Excel sheet displays two tables. The first table has three columns and eight rows. The column headers are as follows. Scenario ingredient, 14.5% fat pounds, 14.5% fiber pounds. The row entries are as follows. Row 1. Sunflower seeds, 0.434, 0.454. Row 2. White millet, 0.000, 0.000. Row 3. Kibble corn, 0.000, 0.000. Oats, 0.422, 0.450. Cracked corn, 0.144, 0.096. Wheat, 0.000, 0.000. Safflower, 0.000, 0.000. Canary grass seed, 0.000, 0.000. The second table has three columns and three rows. The column headers are as follows. Cost per l b, $0.148, $0.152. The row entries are as follows. Protein, 15.96%, 15.42%. Fat, 14.50%, 15.00%. Fiber, 14.00%, 14.50%."/>
          <p:cNvPicPr>
            <a:picLocks noChangeAspect="1"/>
          </p:cNvPicPr>
          <p:nvPr/>
        </p:nvPicPr>
        <p:blipFill>
          <a:blip r:embed="rId3"/>
          <a:stretch>
            <a:fillRect/>
          </a:stretch>
        </p:blipFill>
        <p:spPr>
          <a:xfrm>
            <a:off x="642510" y="2495331"/>
            <a:ext cx="3929490" cy="3242245"/>
          </a:xfrm>
          <a:prstGeom prst="rect">
            <a:avLst/>
          </a:prstGeom>
        </p:spPr>
      </p:pic>
      <p:sp>
        <p:nvSpPr>
          <p:cNvPr id="483" name="Text placeholder 3"/>
          <p:cNvSpPr txBox="1">
            <a:spLocks noGrp="1"/>
          </p:cNvSpPr>
          <p:nvPr>
            <p:ph type="body" idx="2"/>
          </p:nvPr>
        </p:nvSpPr>
        <p:spPr>
          <a:xfrm>
            <a:off x="5029200" y="2725610"/>
            <a:ext cx="3657600" cy="205740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1</a:t>
            </a:r>
            <a:r>
              <a:rPr lang="en-US" sz="2000" b="0" i="0" u="none" strike="noStrike" cap="none" baseline="30000" dirty="0">
                <a:solidFill>
                  <a:srgbClr val="000000"/>
                </a:solidFill>
                <a:latin typeface="+mn-lt"/>
                <a:sym typeface="Arial"/>
              </a:rPr>
              <a:t>st</a:t>
            </a:r>
            <a:r>
              <a:rPr lang="en-US" sz="2000" b="0" i="0" u="none" strike="noStrike" cap="none" dirty="0">
                <a:solidFill>
                  <a:srgbClr val="000000"/>
                </a:solidFill>
                <a:latin typeface="+mn-lt"/>
                <a:sym typeface="Arial"/>
              </a:rPr>
              <a:t> Scenario:</a:t>
            </a:r>
            <a:endParaRPr sz="2000" dirty="0">
              <a:latin typeface="+mn-lt"/>
            </a:endParaRPr>
          </a:p>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Fat requirement is lowered from 15% to 14.5%.</a:t>
            </a:r>
            <a:endParaRPr sz="2000" dirty="0">
              <a:latin typeface="+mn-lt"/>
            </a:endParaRPr>
          </a:p>
          <a:p>
            <a:pPr marL="0" marR="0" lvl="0" indent="0" algn="l" rtl="0">
              <a:spcBef>
                <a:spcPts val="1200"/>
              </a:spcBef>
              <a:spcAft>
                <a:spcPts val="0"/>
              </a:spcAft>
              <a:buClr>
                <a:srgbClr val="007FA3"/>
              </a:buClr>
              <a:buSzPts val="2400"/>
              <a:buFont typeface="Arial"/>
              <a:buNone/>
            </a:pPr>
            <a:r>
              <a:rPr lang="en-US" sz="2000" b="0" i="0" u="none" strike="noStrike" cap="none" dirty="0">
                <a:solidFill>
                  <a:srgbClr val="000000"/>
                </a:solidFill>
                <a:latin typeface="+mn-lt"/>
                <a:sym typeface="Arial"/>
              </a:rPr>
              <a:t>2</a:t>
            </a:r>
            <a:r>
              <a:rPr lang="en-US" sz="2000" b="0" i="0" u="none" strike="noStrike" cap="none" baseline="30000" dirty="0">
                <a:solidFill>
                  <a:srgbClr val="000000"/>
                </a:solidFill>
                <a:latin typeface="+mn-lt"/>
                <a:sym typeface="Arial"/>
              </a:rPr>
              <a:t>nd</a:t>
            </a:r>
            <a:r>
              <a:rPr lang="en-US" sz="2000" b="0" i="0" u="none" strike="noStrike" cap="none" dirty="0">
                <a:solidFill>
                  <a:srgbClr val="000000"/>
                </a:solidFill>
                <a:latin typeface="+mn-lt"/>
                <a:sym typeface="Arial"/>
              </a:rPr>
              <a:t> Scenario:</a:t>
            </a:r>
            <a:endParaRPr sz="2000" dirty="0">
              <a:latin typeface="+mn-lt"/>
            </a:endParaRPr>
          </a:p>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Fiber limitation is raised from 14% to 14.5%.</a:t>
            </a:r>
            <a:endParaRPr sz="2000" b="0" i="0" u="none" strike="noStrike" cap="none" dirty="0">
              <a:solidFill>
                <a:srgbClr val="000000"/>
              </a:solidFill>
              <a:latin typeface="+mn-lt"/>
              <a:sym typeface="Arial"/>
            </a:endParaRPr>
          </a:p>
        </p:txBody>
      </p:sp>
      <p:sp>
        <p:nvSpPr>
          <p:cNvPr id="484" name="Text placeholder 4"/>
          <p:cNvSpPr txBox="1">
            <a:spLocks noGrp="1"/>
          </p:cNvSpPr>
          <p:nvPr>
            <p:ph type="body" idx="3"/>
          </p:nvPr>
        </p:nvSpPr>
        <p:spPr>
          <a:xfrm>
            <a:off x="5029200" y="4900248"/>
            <a:ext cx="3429000" cy="132470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Optimal Cost per pound:</a:t>
            </a:r>
            <a:endParaRPr sz="2000" dirty="0">
              <a:latin typeface="+mn-lt"/>
            </a:endParaRPr>
          </a:p>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$0.148 if fat requirement lowered</a:t>
            </a:r>
            <a:endParaRPr sz="2000" dirty="0">
              <a:latin typeface="+mn-lt"/>
            </a:endParaRPr>
          </a:p>
          <a:p>
            <a:pPr marL="0" marR="0" lvl="0" indent="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$0.152 if fiber limitation raised</a:t>
            </a:r>
            <a:endParaRPr sz="20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5151865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Portfolio Investment Models</a:t>
            </a:r>
            <a:endParaRPr sz="3600" b="1" i="0" u="none" strike="noStrike" cap="none" dirty="0">
              <a:solidFill>
                <a:srgbClr val="007FA3"/>
              </a:solidFill>
              <a:latin typeface="+mj-lt"/>
              <a:ea typeface="Arial"/>
              <a:cs typeface="Arial"/>
              <a:sym typeface="Arial"/>
            </a:endParaRPr>
          </a:p>
        </p:txBody>
      </p:sp>
      <p:sp>
        <p:nvSpPr>
          <p:cNvPr id="490" name="Text placeholder 2"/>
          <p:cNvSpPr txBox="1">
            <a:spLocks noGrp="1"/>
          </p:cNvSpPr>
          <p:nvPr>
            <p:ph type="body" idx="1"/>
          </p:nvPr>
        </p:nvSpPr>
        <p:spPr>
          <a:xfrm>
            <a:off x="457200" y="1600201"/>
            <a:ext cx="8229600" cy="182880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Many types of financial investment problems are modeled and solved using linear optimization.</a:t>
            </a:r>
            <a:endParaRPr sz="2400" dirty="0">
              <a:latin typeface="+mn-lt"/>
            </a:endParaRPr>
          </a:p>
          <a:p>
            <a:pPr marL="255600" marR="0" lvl="0" indent="-25560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Such portfolio investment models problems have the basic characteristics of blending models.</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4884126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200" b="1" i="0" u="none" strike="noStrike" cap="none" dirty="0">
                <a:solidFill>
                  <a:srgbClr val="007FA3"/>
                </a:solidFill>
                <a:latin typeface="+mj-lt"/>
                <a:ea typeface="Arial"/>
                <a:cs typeface="Arial"/>
                <a:sym typeface="Arial"/>
              </a:rPr>
              <a:t>Example </a:t>
            </a:r>
            <a:r>
              <a:rPr lang="en-US" sz="3200" b="1" i="0" u="none" strike="noStrike" cap="none" dirty="0" smtClean="0">
                <a:solidFill>
                  <a:srgbClr val="007FA3"/>
                </a:solidFill>
                <a:latin typeface="+mj-lt"/>
                <a:ea typeface="Arial"/>
                <a:cs typeface="Arial"/>
                <a:sym typeface="Arial"/>
              </a:rPr>
              <a:t>13.16: </a:t>
            </a:r>
            <a:r>
              <a:rPr lang="en-US" sz="3200" b="1" i="0" u="none" strike="noStrike" cap="none" dirty="0">
                <a:solidFill>
                  <a:srgbClr val="007FA3"/>
                </a:solidFill>
                <a:latin typeface="+mj-lt"/>
                <a:ea typeface="Arial"/>
                <a:cs typeface="Arial"/>
                <a:sym typeface="Arial"/>
              </a:rPr>
              <a:t>Innis </a:t>
            </a:r>
            <a:r>
              <a:rPr lang="en-US" sz="3200" b="1" i="0" u="none" strike="noStrike" cap="none" dirty="0" smtClean="0">
                <a:solidFill>
                  <a:srgbClr val="007FA3"/>
                </a:solidFill>
                <a:latin typeface="+mj-lt"/>
                <a:ea typeface="Arial"/>
                <a:cs typeface="Arial"/>
                <a:sym typeface="Arial"/>
              </a:rPr>
              <a:t>Investments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496" name="Text placeholder 2"/>
          <p:cNvSpPr txBox="1">
            <a:spLocks noGrp="1"/>
          </p:cNvSpPr>
          <p:nvPr>
            <p:ph type="body" idx="1"/>
          </p:nvPr>
        </p:nvSpPr>
        <p:spPr>
          <a:xfrm>
            <a:off x="457200" y="1600199"/>
            <a:ext cx="8229600" cy="2603863"/>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Innis Investments manages 6 mutual funds. A client wants to invest a $500,000 inheritance. The objective is to minimize risk.</a:t>
            </a:r>
            <a:endParaRPr sz="1800" dirty="0">
              <a:latin typeface="+mn-lt"/>
            </a:endParaRPr>
          </a:p>
          <a:p>
            <a:pPr marL="255600" marR="0" lvl="0" indent="-255600"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Constraints:</a:t>
            </a:r>
            <a:endParaRPr sz="1800" dirty="0">
              <a:latin typeface="+mn-lt"/>
            </a:endParaRPr>
          </a:p>
          <a:p>
            <a:pPr marL="742950" marR="0" lvl="1" indent="-285750" algn="l" rtl="0">
              <a:spcBef>
                <a:spcPts val="600"/>
              </a:spcBef>
              <a:spcAft>
                <a:spcPts val="0"/>
              </a:spcAft>
              <a:buClr>
                <a:srgbClr val="007FA3"/>
              </a:buClr>
              <a:buSzPts val="1800"/>
              <a:buFont typeface="Arial"/>
              <a:buChar char="–"/>
            </a:pPr>
            <a:r>
              <a:rPr lang="en-US" sz="1800" b="0" i="0" u="none" strike="noStrike" cap="none" dirty="0">
                <a:solidFill>
                  <a:schemeClr val="dk1"/>
                </a:solidFill>
                <a:latin typeface="+mn-lt"/>
                <a:sym typeface="Arial"/>
              </a:rPr>
              <a:t>Invest no more than $200,000 in any one fund.</a:t>
            </a:r>
            <a:endParaRPr sz="1800" dirty="0">
              <a:latin typeface="+mn-lt"/>
            </a:endParaRPr>
          </a:p>
          <a:p>
            <a:pPr marL="742950" marR="0" lvl="1" indent="-285750" algn="l" rtl="0">
              <a:spcBef>
                <a:spcPts val="600"/>
              </a:spcBef>
              <a:spcAft>
                <a:spcPts val="0"/>
              </a:spcAft>
              <a:buClr>
                <a:srgbClr val="007FA3"/>
              </a:buClr>
              <a:buSzPts val="1800"/>
              <a:buFont typeface="Arial"/>
              <a:buChar char="–"/>
            </a:pPr>
            <a:r>
              <a:rPr lang="en-US" sz="1800" b="0" i="0" u="none" strike="noStrike" cap="none" dirty="0">
                <a:solidFill>
                  <a:schemeClr val="dk1"/>
                </a:solidFill>
                <a:latin typeface="+mn-lt"/>
                <a:sym typeface="Arial"/>
              </a:rPr>
              <a:t>Invest at least $50,000 each in the multinational and balanced funds.</a:t>
            </a:r>
            <a:endParaRPr sz="1800" dirty="0">
              <a:latin typeface="+mn-lt"/>
            </a:endParaRPr>
          </a:p>
          <a:p>
            <a:pPr marL="742950" marR="0" lvl="1" indent="-285750" algn="l" rtl="0">
              <a:spcBef>
                <a:spcPts val="600"/>
              </a:spcBef>
              <a:spcAft>
                <a:spcPts val="0"/>
              </a:spcAft>
              <a:buClr>
                <a:srgbClr val="007FA3"/>
              </a:buClr>
              <a:buSzPts val="1800"/>
              <a:buFont typeface="Arial"/>
              <a:buChar char="–"/>
            </a:pPr>
            <a:r>
              <a:rPr lang="en-US" sz="1800" b="0" i="0" u="none" strike="noStrike" cap="none" dirty="0">
                <a:solidFill>
                  <a:schemeClr val="dk1"/>
                </a:solidFill>
                <a:latin typeface="+mn-lt"/>
                <a:sym typeface="Arial"/>
              </a:rPr>
              <a:t>Invest at least 40% combined in the income equity and balanced funds.</a:t>
            </a:r>
            <a:endParaRPr sz="1800" dirty="0">
              <a:latin typeface="+mn-lt"/>
            </a:endParaRPr>
          </a:p>
          <a:p>
            <a:pPr marL="742950" marR="0" lvl="1" indent="-285750" algn="l" rtl="0">
              <a:spcBef>
                <a:spcPts val="600"/>
              </a:spcBef>
              <a:spcAft>
                <a:spcPts val="0"/>
              </a:spcAft>
              <a:buClr>
                <a:srgbClr val="007FA3"/>
              </a:buClr>
              <a:buSzPts val="1800"/>
              <a:buFont typeface="Arial"/>
              <a:buChar char="–"/>
            </a:pPr>
            <a:r>
              <a:rPr lang="en-US" sz="1800" b="0" i="0" u="none" strike="noStrike" cap="none" dirty="0">
                <a:solidFill>
                  <a:schemeClr val="dk1"/>
                </a:solidFill>
                <a:latin typeface="+mn-lt"/>
                <a:sym typeface="Arial"/>
              </a:rPr>
              <a:t>Achieve an average return of at least 5%.</a:t>
            </a:r>
            <a:endParaRPr sz="1800" b="0" i="0" u="none" strike="noStrike" cap="none" dirty="0">
              <a:solidFill>
                <a:schemeClr val="dk1"/>
              </a:solidFill>
              <a:latin typeface="+mn-lt"/>
              <a:sym typeface="Arial"/>
            </a:endParaRPr>
          </a:p>
        </p:txBody>
      </p:sp>
      <p:graphicFrame>
        <p:nvGraphicFramePr>
          <p:cNvPr id="497" name="Table 1"/>
          <p:cNvGraphicFramePr/>
          <p:nvPr>
            <p:extLst>
              <p:ext uri="{D42A27DB-BD31-4B8C-83A1-F6EECF244321}">
                <p14:modId xmlns:p14="http://schemas.microsoft.com/office/powerpoint/2010/main" val="288777600"/>
              </p:ext>
            </p:extLst>
          </p:nvPr>
        </p:nvGraphicFramePr>
        <p:xfrm>
          <a:off x="646042" y="4322644"/>
          <a:ext cx="7012058" cy="1920310"/>
        </p:xfrm>
        <a:graphic>
          <a:graphicData uri="http://schemas.openxmlformats.org/drawingml/2006/table">
            <a:tbl>
              <a:tblPr firstRow="1" bandRow="1">
                <a:tableStyleId>{5940675A-B579-460E-94D1-54222C63F5DA}</a:tableStyleId>
              </a:tblPr>
              <a:tblGrid>
                <a:gridCol w="2938388">
                  <a:extLst>
                    <a:ext uri="{9D8B030D-6E8A-4147-A177-3AD203B41FA5}">
                      <a16:colId xmlns:a16="http://schemas.microsoft.com/office/drawing/2014/main" val="20000"/>
                    </a:ext>
                  </a:extLst>
                </a:gridCol>
                <a:gridCol w="2537698">
                  <a:extLst>
                    <a:ext uri="{9D8B030D-6E8A-4147-A177-3AD203B41FA5}">
                      <a16:colId xmlns:a16="http://schemas.microsoft.com/office/drawing/2014/main" val="20001"/>
                    </a:ext>
                  </a:extLst>
                </a:gridCol>
                <a:gridCol w="1535972">
                  <a:extLst>
                    <a:ext uri="{9D8B030D-6E8A-4147-A177-3AD203B41FA5}">
                      <a16:colId xmlns:a16="http://schemas.microsoft.com/office/drawing/2014/main" val="20002"/>
                    </a:ext>
                  </a:extLst>
                </a:gridCol>
              </a:tblGrid>
              <a:tr h="263732">
                <a:tc>
                  <a:txBody>
                    <a:bodyPr/>
                    <a:lstStyle/>
                    <a:p>
                      <a:pPr marL="0" marR="0" lvl="0" indent="0" algn="ctr" rtl="0">
                        <a:spcBef>
                          <a:spcPts val="0"/>
                        </a:spcBef>
                        <a:spcAft>
                          <a:spcPts val="0"/>
                        </a:spcAft>
                        <a:buNone/>
                      </a:pPr>
                      <a:r>
                        <a:rPr lang="en-US" sz="1200" b="1" u="none" strike="noStrike" cap="none" dirty="0">
                          <a:sym typeface="Arial"/>
                        </a:rPr>
                        <a:t>Fund</a:t>
                      </a:r>
                      <a:endParaRPr sz="1200" b="1" u="none" strike="noStrike" cap="none" dirty="0"/>
                    </a:p>
                  </a:txBody>
                  <a:tcPr marL="91450" marR="91450" marT="45725" marB="45725"/>
                </a:tc>
                <a:tc>
                  <a:txBody>
                    <a:bodyPr/>
                    <a:lstStyle/>
                    <a:p>
                      <a:pPr marL="0" marR="0" lvl="0" indent="0" algn="ctr" rtl="0">
                        <a:spcBef>
                          <a:spcPts val="0"/>
                        </a:spcBef>
                        <a:spcAft>
                          <a:spcPts val="0"/>
                        </a:spcAft>
                        <a:buNone/>
                      </a:pPr>
                      <a:r>
                        <a:rPr lang="en-US" sz="1200" b="1" u="none" strike="noStrike" cap="none" dirty="0">
                          <a:sym typeface="Arial"/>
                        </a:rPr>
                        <a:t>Expected Annual Return</a:t>
                      </a:r>
                      <a:endParaRPr sz="1200" b="1" u="none" strike="noStrike" cap="none" dirty="0"/>
                    </a:p>
                  </a:txBody>
                  <a:tcPr marL="91450" marR="91450" marT="45725" marB="45725"/>
                </a:tc>
                <a:tc>
                  <a:txBody>
                    <a:bodyPr/>
                    <a:lstStyle/>
                    <a:p>
                      <a:pPr marL="0" marR="0" lvl="0" indent="0" algn="ctr" rtl="0">
                        <a:spcBef>
                          <a:spcPts val="0"/>
                        </a:spcBef>
                        <a:spcAft>
                          <a:spcPts val="0"/>
                        </a:spcAft>
                        <a:buNone/>
                      </a:pPr>
                      <a:r>
                        <a:rPr lang="en-US" sz="1200" b="1" u="none" strike="noStrike" cap="none" dirty="0">
                          <a:sym typeface="Arial"/>
                        </a:rPr>
                        <a:t>Risk Measure</a:t>
                      </a:r>
                      <a:endParaRPr sz="1200" b="1" u="none" strike="noStrike" cap="none" dirty="0"/>
                    </a:p>
                  </a:txBody>
                  <a:tcPr marL="91450" marR="91450" marT="45725" marB="45725"/>
                </a:tc>
                <a:extLst>
                  <a:ext uri="{0D108BD9-81ED-4DB2-BD59-A6C34878D82A}">
                    <a16:rowId xmlns:a16="http://schemas.microsoft.com/office/drawing/2014/main" val="10000"/>
                  </a:ext>
                </a:extLst>
              </a:tr>
              <a:tr h="263732">
                <a:tc>
                  <a:txBody>
                    <a:bodyPr/>
                    <a:lstStyle/>
                    <a:p>
                      <a:pPr marL="429768" marR="0" lvl="0" indent="-429768" algn="l" rtl="0">
                        <a:spcBef>
                          <a:spcPts val="1500"/>
                        </a:spcBef>
                        <a:spcAft>
                          <a:spcPts val="0"/>
                        </a:spcAft>
                        <a:buClr>
                          <a:schemeClr val="lt2"/>
                        </a:buClr>
                        <a:buSzPts val="1400"/>
                        <a:buFont typeface="Arial"/>
                        <a:buAutoNum type="arabicPeriod"/>
                      </a:pPr>
                      <a:r>
                        <a:rPr lang="en-US" sz="1200" u="none" strike="noStrike" cap="none" dirty="0">
                          <a:sym typeface="Arial"/>
                        </a:rPr>
                        <a:t>Innis Low-priced Stock Fund</a:t>
                      </a:r>
                      <a:endParaRPr sz="1200" u="none" strike="noStrike" cap="none" dirty="0"/>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8.13%</a:t>
                      </a:r>
                      <a:endParaRPr sz="1200" u="none" strike="noStrike" cap="none" dirty="0"/>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10.57</a:t>
                      </a:r>
                      <a:endParaRPr sz="1200" u="none" strike="noStrike" cap="none"/>
                    </a:p>
                  </a:txBody>
                  <a:tcPr marL="91450" marR="91450" marT="45725" marB="45725"/>
                </a:tc>
                <a:extLst>
                  <a:ext uri="{0D108BD9-81ED-4DB2-BD59-A6C34878D82A}">
                    <a16:rowId xmlns:a16="http://schemas.microsoft.com/office/drawing/2014/main" val="10001"/>
                  </a:ext>
                </a:extLst>
              </a:tr>
              <a:tr h="263732">
                <a:tc>
                  <a:txBody>
                    <a:bodyPr/>
                    <a:lstStyle/>
                    <a:p>
                      <a:pPr marL="429768" marR="0" lvl="0" indent="-429768" algn="l" rtl="0">
                        <a:spcBef>
                          <a:spcPts val="1500"/>
                        </a:spcBef>
                        <a:spcAft>
                          <a:spcPts val="0"/>
                        </a:spcAft>
                        <a:buClr>
                          <a:schemeClr val="lt2"/>
                        </a:buClr>
                        <a:buSzPts val="1400"/>
                        <a:buFont typeface="Arial"/>
                        <a:buAutoNum type="arabicPeriod" startAt="2"/>
                      </a:pPr>
                      <a:r>
                        <a:rPr lang="en-US" sz="1200" u="none" strike="noStrike" cap="none" dirty="0">
                          <a:sym typeface="Arial"/>
                        </a:rPr>
                        <a:t>Innis Multinational Fund</a:t>
                      </a:r>
                      <a:endParaRPr sz="1200" u="none" strike="noStrike" cap="none" dirty="0"/>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9.02%</a:t>
                      </a:r>
                      <a:endParaRPr sz="1200" u="none" strike="noStrike" cap="none" dirty="0"/>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13.22</a:t>
                      </a:r>
                      <a:endParaRPr sz="1200" u="none" strike="noStrike" cap="none"/>
                    </a:p>
                  </a:txBody>
                  <a:tcPr marL="91450" marR="91450" marT="45725" marB="45725"/>
                </a:tc>
                <a:extLst>
                  <a:ext uri="{0D108BD9-81ED-4DB2-BD59-A6C34878D82A}">
                    <a16:rowId xmlns:a16="http://schemas.microsoft.com/office/drawing/2014/main" val="10002"/>
                  </a:ext>
                </a:extLst>
              </a:tr>
              <a:tr h="263732">
                <a:tc>
                  <a:txBody>
                    <a:bodyPr/>
                    <a:lstStyle/>
                    <a:p>
                      <a:pPr marL="429768" marR="0" lvl="0" indent="-429768" algn="l" rtl="0">
                        <a:spcBef>
                          <a:spcPts val="1500"/>
                        </a:spcBef>
                        <a:spcAft>
                          <a:spcPts val="0"/>
                        </a:spcAft>
                        <a:buClr>
                          <a:schemeClr val="lt2"/>
                        </a:buClr>
                        <a:buSzPts val="1400"/>
                        <a:buFont typeface="Arial"/>
                        <a:buAutoNum type="arabicPeriod" startAt="3"/>
                      </a:pPr>
                      <a:r>
                        <a:rPr lang="en-US" sz="1200" u="none" strike="noStrike" cap="none" dirty="0">
                          <a:sym typeface="Arial"/>
                        </a:rPr>
                        <a:t>Innis Mid-cap Stock Fund</a:t>
                      </a:r>
                      <a:endParaRPr sz="1200" b="0" i="0" u="none" strike="noStrike" cap="none"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7.56%</a:t>
                      </a:r>
                      <a:endParaRPr sz="1200" b="0" i="0" u="none" strike="noStrike" cap="none"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14.02</a:t>
                      </a:r>
                      <a:endParaRPr sz="1200" b="0" i="0" u="none" strike="noStrike" cap="none"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263732">
                <a:tc>
                  <a:txBody>
                    <a:bodyPr/>
                    <a:lstStyle/>
                    <a:p>
                      <a:pPr marL="429768" marR="0" lvl="0" indent="-429768" algn="l" rtl="0">
                        <a:spcBef>
                          <a:spcPts val="1500"/>
                        </a:spcBef>
                        <a:spcAft>
                          <a:spcPts val="0"/>
                        </a:spcAft>
                        <a:buClr>
                          <a:schemeClr val="lt2"/>
                        </a:buClr>
                        <a:buSzPts val="1400"/>
                        <a:buFont typeface="Arial"/>
                        <a:buAutoNum type="arabicPeriod" startAt="4"/>
                      </a:pPr>
                      <a:r>
                        <a:rPr lang="en-US" sz="1200" u="none" strike="noStrike" cap="none" dirty="0">
                          <a:sym typeface="Arial"/>
                        </a:rPr>
                        <a:t>Innis Mortgage Fund</a:t>
                      </a:r>
                      <a:endParaRPr sz="1200" u="none" strike="noStrike" cap="none" dirty="0"/>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3.62%</a:t>
                      </a:r>
                      <a:endParaRPr sz="1200" u="none" strike="noStrike" cap="none" dirty="0"/>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2.39</a:t>
                      </a:r>
                      <a:endParaRPr sz="1200" u="none" strike="noStrike" cap="none" dirty="0"/>
                    </a:p>
                  </a:txBody>
                  <a:tcPr marL="91450" marR="91450" marT="45725" marB="45725"/>
                </a:tc>
                <a:extLst>
                  <a:ext uri="{0D108BD9-81ED-4DB2-BD59-A6C34878D82A}">
                    <a16:rowId xmlns:a16="http://schemas.microsoft.com/office/drawing/2014/main" val="10004"/>
                  </a:ext>
                </a:extLst>
              </a:tr>
              <a:tr h="263732">
                <a:tc>
                  <a:txBody>
                    <a:bodyPr/>
                    <a:lstStyle/>
                    <a:p>
                      <a:pPr marL="429768" marR="0" lvl="0" indent="-429768" algn="l" rtl="0">
                        <a:spcBef>
                          <a:spcPts val="1500"/>
                        </a:spcBef>
                        <a:spcAft>
                          <a:spcPts val="0"/>
                        </a:spcAft>
                        <a:buClr>
                          <a:schemeClr val="lt2"/>
                        </a:buClr>
                        <a:buSzPts val="1400"/>
                        <a:buFont typeface="Arial"/>
                        <a:buAutoNum type="arabicPeriod" startAt="5"/>
                      </a:pPr>
                      <a:r>
                        <a:rPr lang="en-US" sz="1200" u="none" strike="noStrike" cap="none" dirty="0">
                          <a:sym typeface="Arial"/>
                        </a:rPr>
                        <a:t>Innis Income Equity Fund</a:t>
                      </a:r>
                      <a:endParaRPr sz="1200" u="none" strike="noStrike" cap="none" dirty="0"/>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7.79%</a:t>
                      </a:r>
                      <a:endParaRPr sz="1200" u="none" strike="noStrike" cap="none"/>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9.30</a:t>
                      </a:r>
                      <a:endParaRPr sz="1200" u="none" strike="noStrike" cap="none" dirty="0"/>
                    </a:p>
                  </a:txBody>
                  <a:tcPr marL="91450" marR="91450" marT="45725" marB="45725"/>
                </a:tc>
                <a:extLst>
                  <a:ext uri="{0D108BD9-81ED-4DB2-BD59-A6C34878D82A}">
                    <a16:rowId xmlns:a16="http://schemas.microsoft.com/office/drawing/2014/main" val="10005"/>
                  </a:ext>
                </a:extLst>
              </a:tr>
              <a:tr h="263732">
                <a:tc>
                  <a:txBody>
                    <a:bodyPr/>
                    <a:lstStyle/>
                    <a:p>
                      <a:pPr marL="429768" marR="0" lvl="0" indent="-429768" algn="l" rtl="0">
                        <a:spcBef>
                          <a:spcPts val="1500"/>
                        </a:spcBef>
                        <a:spcAft>
                          <a:spcPts val="0"/>
                        </a:spcAft>
                        <a:buClr>
                          <a:schemeClr val="lt2"/>
                        </a:buClr>
                        <a:buSzPts val="1400"/>
                        <a:buFont typeface="Arial"/>
                        <a:buAutoNum type="arabicPeriod" startAt="6"/>
                      </a:pPr>
                      <a:r>
                        <a:rPr lang="en-US" sz="1200" u="none" strike="noStrike" cap="none" dirty="0">
                          <a:sym typeface="Arial"/>
                        </a:rPr>
                        <a:t>Innis Balanced Fund</a:t>
                      </a:r>
                      <a:endParaRPr sz="1200" u="none" strike="noStrike" cap="none" dirty="0"/>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4.40%</a:t>
                      </a:r>
                      <a:endParaRPr sz="1200" u="none" strike="noStrike" cap="none"/>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7.61</a:t>
                      </a:r>
                      <a:endParaRPr sz="1200" u="none" strike="noStrike" cap="none" dirty="0"/>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720015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sz="3200" dirty="0">
                <a:latin typeface="+mj-lt"/>
              </a:rPr>
              <a:t>Example 13.16: Innis </a:t>
            </a:r>
            <a:r>
              <a:rPr lang="en-US" sz="3200" dirty="0" smtClean="0">
                <a:latin typeface="+mj-lt"/>
              </a:rPr>
              <a:t>Investments</a:t>
            </a:r>
            <a:r>
              <a:rPr lang="en-US" sz="3200" dirty="0">
                <a:latin typeface="+mj-lt"/>
              </a:rPr>
              <a:t> </a:t>
            </a:r>
            <a:r>
              <a:rPr lang="en-US" sz="2000" b="0" dirty="0" smtClean="0">
                <a:latin typeface="+mj-lt"/>
              </a:rPr>
              <a:t>(2 </a:t>
            </a:r>
            <a:r>
              <a:rPr lang="en-US" sz="2000" b="0" dirty="0">
                <a:latin typeface="+mj-lt"/>
              </a:rPr>
              <a:t>of 3)</a:t>
            </a:r>
            <a:endParaRPr sz="3600" b="1" i="0" u="none" strike="noStrike" cap="none" dirty="0">
              <a:solidFill>
                <a:srgbClr val="007FA3"/>
              </a:solidFill>
              <a:latin typeface="+mj-lt"/>
              <a:sym typeface="Arial"/>
            </a:endParaRPr>
          </a:p>
        </p:txBody>
      </p:sp>
      <p:sp>
        <p:nvSpPr>
          <p:cNvPr id="503" name="Text placeholder 2"/>
          <p:cNvSpPr txBox="1">
            <a:spLocks noGrp="1"/>
          </p:cNvSpPr>
          <p:nvPr>
            <p:ph type="body" idx="1"/>
          </p:nvPr>
        </p:nvSpPr>
        <p:spPr>
          <a:xfrm>
            <a:off x="474133" y="1600201"/>
            <a:ext cx="1824329" cy="402053"/>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1400" b="0" i="0" u="none" strike="noStrike" cap="none" dirty="0">
                <a:solidFill>
                  <a:srgbClr val="000000"/>
                </a:solidFill>
                <a:latin typeface="+mn-lt"/>
                <a:ea typeface="Arial"/>
                <a:cs typeface="Arial"/>
                <a:sym typeface="Arial"/>
              </a:rPr>
              <a:t>Model Formulation</a:t>
            </a:r>
            <a:endParaRPr sz="1400" b="0" i="0" u="none" strike="noStrike" cap="none" dirty="0">
              <a:solidFill>
                <a:srgbClr val="000000"/>
              </a:solidFill>
              <a:latin typeface="+mn-lt"/>
              <a:ea typeface="Arial"/>
              <a:cs typeface="Arial"/>
              <a:sym typeface="Arial"/>
            </a:endParaRPr>
          </a:p>
        </p:txBody>
      </p:sp>
      <p:sp>
        <p:nvSpPr>
          <p:cNvPr id="504" name="Text placeholder 3"/>
          <p:cNvSpPr txBox="1">
            <a:spLocks noGrp="1"/>
          </p:cNvSpPr>
          <p:nvPr>
            <p:ph type="body" idx="2"/>
          </p:nvPr>
        </p:nvSpPr>
        <p:spPr>
          <a:xfrm>
            <a:off x="483478" y="2114141"/>
            <a:ext cx="1287266" cy="222720"/>
          </a:xfrm>
          <a:prstGeom prst="rect">
            <a:avLst/>
          </a:prstGeom>
          <a:noFill/>
          <a:ln>
            <a:noFill/>
          </a:ln>
        </p:spPr>
        <p:txBody>
          <a:bodyPr spcFirstLastPara="1" wrap="square" lIns="0" tIns="0" rIns="0" bIns="0" anchor="b" anchorCtr="0">
            <a:noAutofit/>
          </a:bodyPr>
          <a:lstStyle/>
          <a:p>
            <a:pPr marL="740664" marR="0" lvl="1" indent="-283464" algn="l" rtl="0">
              <a:spcAft>
                <a:spcPts val="0"/>
              </a:spcAft>
              <a:buClr>
                <a:srgbClr val="007FA3"/>
              </a:buClr>
              <a:buSzPct val="100000"/>
              <a:buFont typeface="Arial"/>
              <a:buChar char="–"/>
            </a:pPr>
            <a:r>
              <a:rPr lang="en-US" sz="1400" b="0" i="0" u="none" strike="noStrike" cap="none" dirty="0">
                <a:solidFill>
                  <a:srgbClr val="000000"/>
                </a:solidFill>
                <a:latin typeface="+mn-lt"/>
                <a:ea typeface="Arial"/>
                <a:cs typeface="Arial"/>
                <a:sym typeface="Arial"/>
              </a:rPr>
              <a:t>Define</a:t>
            </a:r>
            <a:endParaRPr sz="1400" b="0" i="0" u="none" strike="noStrike" cap="none" dirty="0">
              <a:solidFill>
                <a:schemeClr val="dk1"/>
              </a:solidFill>
              <a:latin typeface="+mn-lt"/>
              <a:ea typeface="Arial"/>
              <a:cs typeface="Arial"/>
              <a:sym typeface="Arial"/>
            </a:endParaRPr>
          </a:p>
        </p:txBody>
      </p:sp>
      <p:graphicFrame>
        <p:nvGraphicFramePr>
          <p:cNvPr id="2" name="Object 1" descr="x sub i"/>
          <p:cNvGraphicFramePr>
            <a:graphicFrameLocks noChangeAspect="1"/>
          </p:cNvGraphicFramePr>
          <p:nvPr>
            <p:extLst>
              <p:ext uri="{D42A27DB-BD31-4B8C-83A1-F6EECF244321}">
                <p14:modId xmlns:p14="http://schemas.microsoft.com/office/powerpoint/2010/main" val="3255335793"/>
              </p:ext>
            </p:extLst>
          </p:nvPr>
        </p:nvGraphicFramePr>
        <p:xfrm>
          <a:off x="1978348" y="2105826"/>
          <a:ext cx="220807" cy="236682"/>
        </p:xfrm>
        <a:graphic>
          <a:graphicData uri="http://schemas.openxmlformats.org/presentationml/2006/ole">
            <mc:AlternateContent xmlns:mc="http://schemas.openxmlformats.org/markup-compatibility/2006">
              <mc:Choice xmlns:v="urn:schemas-microsoft-com:vml" Requires="v">
                <p:oleObj spid="_x0000_s97490" name="Equation" r:id="rId4" imgW="355320" imgH="380880" progId="Equation.DSMT4">
                  <p:embed/>
                </p:oleObj>
              </mc:Choice>
              <mc:Fallback>
                <p:oleObj name="Equation" r:id="rId4" imgW="355320" imgH="380880" progId="Equation.DSMT4">
                  <p:embed/>
                  <p:pic>
                    <p:nvPicPr>
                      <p:cNvPr id="0" name=""/>
                      <p:cNvPicPr/>
                      <p:nvPr/>
                    </p:nvPicPr>
                    <p:blipFill>
                      <a:blip r:embed="rId5"/>
                      <a:stretch>
                        <a:fillRect/>
                      </a:stretch>
                    </p:blipFill>
                    <p:spPr>
                      <a:xfrm>
                        <a:off x="1978348" y="2105826"/>
                        <a:ext cx="220807" cy="236682"/>
                      </a:xfrm>
                      <a:prstGeom prst="rect">
                        <a:avLst/>
                      </a:prstGeom>
                    </p:spPr>
                  </p:pic>
                </p:oleObj>
              </mc:Fallback>
            </mc:AlternateContent>
          </a:graphicData>
        </a:graphic>
      </p:graphicFrame>
      <p:sp>
        <p:nvSpPr>
          <p:cNvPr id="506" name="Text placeholder 4"/>
          <p:cNvSpPr txBox="1">
            <a:spLocks noGrp="1"/>
          </p:cNvSpPr>
          <p:nvPr>
            <p:ph type="body" idx="3"/>
          </p:nvPr>
        </p:nvSpPr>
        <p:spPr>
          <a:xfrm>
            <a:off x="2538819" y="2017473"/>
            <a:ext cx="3309846" cy="319388"/>
          </a:xfrm>
          <a:prstGeom prst="rect">
            <a:avLst/>
          </a:prstGeom>
          <a:noFill/>
          <a:ln>
            <a:noFill/>
          </a:ln>
        </p:spPr>
        <p:txBody>
          <a:bodyPr spcFirstLastPara="1" wrap="square" lIns="0" tIns="0" rIns="0" bIns="0" anchor="t" anchorCtr="0">
            <a:noAutofit/>
          </a:bodyPr>
          <a:lstStyle/>
          <a:p>
            <a:pPr marL="0" marR="0" lvl="0" indent="0" algn="l" rtl="0">
              <a:spcBef>
                <a:spcPts val="600"/>
              </a:spcBef>
              <a:spcAft>
                <a:spcPts val="0"/>
              </a:spcAft>
              <a:buClr>
                <a:srgbClr val="007FA3"/>
              </a:buClr>
              <a:buSzPts val="2000"/>
              <a:buFont typeface="Arial"/>
              <a:buNone/>
            </a:pPr>
            <a:r>
              <a:rPr lang="en-US" sz="1400" b="0" i="0" u="none" strike="noStrike" cap="none" dirty="0">
                <a:solidFill>
                  <a:srgbClr val="000000"/>
                </a:solidFill>
                <a:latin typeface="+mn-lt"/>
                <a:ea typeface="Arial"/>
                <a:cs typeface="Arial"/>
                <a:sym typeface="Arial"/>
              </a:rPr>
              <a:t>= dollar amount invested in fund </a:t>
            </a:r>
            <a:r>
              <a:rPr lang="en-US" sz="1400" b="0" i="1" u="none" strike="noStrike" cap="none" dirty="0" err="1">
                <a:solidFill>
                  <a:srgbClr val="000000"/>
                </a:solidFill>
                <a:latin typeface="+mn-lt"/>
                <a:ea typeface="Arial"/>
                <a:cs typeface="Arial"/>
                <a:sym typeface="Arial"/>
              </a:rPr>
              <a:t>i</a:t>
            </a:r>
            <a:endParaRPr sz="1400" b="0" i="1" u="none" strike="noStrike" cap="none" dirty="0">
              <a:solidFill>
                <a:srgbClr val="000000"/>
              </a:solidFill>
              <a:latin typeface="+mn-lt"/>
              <a:ea typeface="Arial"/>
              <a:cs typeface="Arial"/>
              <a:sym typeface="Arial"/>
            </a:endParaRPr>
          </a:p>
        </p:txBody>
      </p:sp>
      <p:sp>
        <p:nvSpPr>
          <p:cNvPr id="507" name="Text placeholder 5"/>
          <p:cNvSpPr txBox="1">
            <a:spLocks noGrp="1"/>
          </p:cNvSpPr>
          <p:nvPr>
            <p:ph type="body" idx="4"/>
          </p:nvPr>
        </p:nvSpPr>
        <p:spPr>
          <a:xfrm>
            <a:off x="474133" y="2418380"/>
            <a:ext cx="7975600" cy="477219"/>
          </a:xfrm>
          <a:prstGeom prst="rect">
            <a:avLst/>
          </a:prstGeom>
          <a:noFill/>
          <a:ln>
            <a:noFill/>
          </a:ln>
        </p:spPr>
        <p:txBody>
          <a:bodyPr spcFirstLastPara="1" wrap="square" lIns="0" tIns="0" rIns="0" bIns="0" anchor="b" anchorCtr="0">
            <a:noAutofit/>
          </a:bodyPr>
          <a:lstStyle/>
          <a:p>
            <a:pPr marL="740664" marR="0" lvl="1" indent="-283464" algn="l" rtl="0">
              <a:spcAft>
                <a:spcPts val="0"/>
              </a:spcAft>
              <a:buClr>
                <a:srgbClr val="007FA3"/>
              </a:buClr>
              <a:buSzPct val="100000"/>
              <a:buFont typeface="Arial"/>
              <a:buChar char="–"/>
            </a:pPr>
            <a:r>
              <a:rPr lang="en-US" sz="1400" b="0" i="0" u="none" strike="noStrike" cap="none" dirty="0">
                <a:solidFill>
                  <a:srgbClr val="000000"/>
                </a:solidFill>
                <a:latin typeface="+mn-lt"/>
                <a:ea typeface="Arial"/>
                <a:cs typeface="Arial"/>
                <a:sym typeface="Arial"/>
              </a:rPr>
              <a:t>The total risk would be measured by the weighted risk of the portfolio, where the weights are the proportion of the total</a:t>
            </a:r>
            <a:endParaRPr sz="1400" b="0" i="0" u="none" strike="noStrike" cap="none" dirty="0">
              <a:solidFill>
                <a:schemeClr val="dk1"/>
              </a:solidFill>
              <a:latin typeface="+mn-lt"/>
              <a:ea typeface="Arial"/>
              <a:cs typeface="Arial"/>
              <a:sym typeface="Arial"/>
            </a:endParaRPr>
          </a:p>
        </p:txBody>
      </p:sp>
      <p:sp>
        <p:nvSpPr>
          <p:cNvPr id="508" name="Text placeholder 6"/>
          <p:cNvSpPr txBox="1">
            <a:spLocks noGrp="1"/>
          </p:cNvSpPr>
          <p:nvPr>
            <p:ph type="body" idx="5"/>
          </p:nvPr>
        </p:nvSpPr>
        <p:spPr>
          <a:xfrm>
            <a:off x="1236133" y="3036118"/>
            <a:ext cx="2236177" cy="2702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400" b="0" i="0" u="none" strike="noStrike" cap="none" dirty="0">
                <a:solidFill>
                  <a:schemeClr val="dk1"/>
                </a:solidFill>
                <a:latin typeface="+mn-lt"/>
                <a:sym typeface="Arial"/>
              </a:rPr>
              <a:t>investment in any fund</a:t>
            </a:r>
            <a:endParaRPr sz="1400" dirty="0">
              <a:latin typeface="+mn-lt"/>
            </a:endParaRPr>
          </a:p>
        </p:txBody>
      </p:sp>
      <p:graphicFrame>
        <p:nvGraphicFramePr>
          <p:cNvPr id="3" name="Object 2" descr="Left parenthesis start fraction x sub j over 500,000 end fraction right parenthesis"/>
          <p:cNvGraphicFramePr>
            <a:graphicFrameLocks noChangeAspect="1"/>
          </p:cNvGraphicFramePr>
          <p:nvPr>
            <p:extLst>
              <p:ext uri="{D42A27DB-BD31-4B8C-83A1-F6EECF244321}">
                <p14:modId xmlns:p14="http://schemas.microsoft.com/office/powerpoint/2010/main" val="1958605551"/>
              </p:ext>
            </p:extLst>
          </p:nvPr>
        </p:nvGraphicFramePr>
        <p:xfrm>
          <a:off x="3600450" y="2941864"/>
          <a:ext cx="782638" cy="515938"/>
        </p:xfrm>
        <a:graphic>
          <a:graphicData uri="http://schemas.openxmlformats.org/presentationml/2006/ole">
            <mc:AlternateContent xmlns:mc="http://schemas.openxmlformats.org/markup-compatibility/2006">
              <mc:Choice xmlns:v="urn:schemas-microsoft-com:vml" Requires="v">
                <p:oleObj spid="_x0000_s97491" name="Equation" r:id="rId6" imgW="1384200" imgH="914400" progId="Equation.DSMT4">
                  <p:embed/>
                </p:oleObj>
              </mc:Choice>
              <mc:Fallback>
                <p:oleObj name="Equation" r:id="rId6" imgW="1384200" imgH="914400" progId="Equation.DSMT4">
                  <p:embed/>
                  <p:pic>
                    <p:nvPicPr>
                      <p:cNvPr id="0" name=""/>
                      <p:cNvPicPr/>
                      <p:nvPr/>
                    </p:nvPicPr>
                    <p:blipFill>
                      <a:blip r:embed="rId7"/>
                      <a:stretch>
                        <a:fillRect/>
                      </a:stretch>
                    </p:blipFill>
                    <p:spPr>
                      <a:xfrm>
                        <a:off x="3600450" y="2941864"/>
                        <a:ext cx="782638" cy="515938"/>
                      </a:xfrm>
                      <a:prstGeom prst="rect">
                        <a:avLst/>
                      </a:prstGeom>
                    </p:spPr>
                  </p:pic>
                </p:oleObj>
              </mc:Fallback>
            </mc:AlternateContent>
          </a:graphicData>
        </a:graphic>
      </p:graphicFrame>
      <p:sp>
        <p:nvSpPr>
          <p:cNvPr id="510" name="Text placeholder 7"/>
          <p:cNvSpPr txBox="1">
            <a:spLocks noGrp="1"/>
          </p:cNvSpPr>
          <p:nvPr>
            <p:ph type="body" idx="6"/>
          </p:nvPr>
        </p:nvSpPr>
        <p:spPr>
          <a:xfrm>
            <a:off x="987481" y="3789344"/>
            <a:ext cx="1551338" cy="3220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400" b="0" i="0" u="none" strike="noStrike" cap="none" dirty="0">
                <a:solidFill>
                  <a:schemeClr val="dk1"/>
                </a:solidFill>
                <a:latin typeface="+mn-lt"/>
                <a:sym typeface="Arial"/>
              </a:rPr>
              <a:t>minimize total risk</a:t>
            </a:r>
            <a:endParaRPr sz="1400" dirty="0">
              <a:latin typeface="+mn-lt"/>
            </a:endParaRPr>
          </a:p>
        </p:txBody>
      </p:sp>
      <p:graphicFrame>
        <p:nvGraphicFramePr>
          <p:cNvPr id="4" name="Object 3" descr="Start fraction 10.57 chi sub 1 + 13.22 chi sub 2 + 14.02 chi sub 3 + 2.39 chi sub 4 + 9.30 chi sub 5 + 7.61 chi sub 6 over 500,000 end fraction"/>
          <p:cNvGraphicFramePr>
            <a:graphicFrameLocks noChangeAspect="1"/>
          </p:cNvGraphicFramePr>
          <p:nvPr>
            <p:extLst>
              <p:ext uri="{D42A27DB-BD31-4B8C-83A1-F6EECF244321}">
                <p14:modId xmlns:p14="http://schemas.microsoft.com/office/powerpoint/2010/main" val="3170254500"/>
              </p:ext>
            </p:extLst>
          </p:nvPr>
        </p:nvGraphicFramePr>
        <p:xfrm>
          <a:off x="3100893" y="3620963"/>
          <a:ext cx="4582102" cy="528205"/>
        </p:xfrm>
        <a:graphic>
          <a:graphicData uri="http://schemas.openxmlformats.org/presentationml/2006/ole">
            <mc:AlternateContent xmlns:mc="http://schemas.openxmlformats.org/markup-compatibility/2006">
              <mc:Choice xmlns:v="urn:schemas-microsoft-com:vml" Requires="v">
                <p:oleObj spid="_x0000_s97492" name="Equation" r:id="rId8" imgW="7315200" imgH="774360" progId="Equation.DSMT4">
                  <p:embed/>
                </p:oleObj>
              </mc:Choice>
              <mc:Fallback>
                <p:oleObj name="Equation" r:id="rId8" imgW="7315200" imgH="774360" progId="Equation.DSMT4">
                  <p:embed/>
                  <p:pic>
                    <p:nvPicPr>
                      <p:cNvPr id="0" name=""/>
                      <p:cNvPicPr/>
                      <p:nvPr/>
                    </p:nvPicPr>
                    <p:blipFill>
                      <a:blip r:embed="rId9"/>
                      <a:stretch>
                        <a:fillRect/>
                      </a:stretch>
                    </p:blipFill>
                    <p:spPr>
                      <a:xfrm>
                        <a:off x="3100893" y="3620963"/>
                        <a:ext cx="4582102" cy="528205"/>
                      </a:xfrm>
                      <a:prstGeom prst="rect">
                        <a:avLst/>
                      </a:prstGeom>
                    </p:spPr>
                  </p:pic>
                </p:oleObj>
              </mc:Fallback>
            </mc:AlternateContent>
          </a:graphicData>
        </a:graphic>
      </p:graphicFrame>
      <p:graphicFrame>
        <p:nvGraphicFramePr>
          <p:cNvPr id="512" name="Table 9"/>
          <p:cNvGraphicFramePr/>
          <p:nvPr>
            <p:extLst>
              <p:ext uri="{D42A27DB-BD31-4B8C-83A1-F6EECF244321}">
                <p14:modId xmlns:p14="http://schemas.microsoft.com/office/powerpoint/2010/main" val="1234251065"/>
              </p:ext>
            </p:extLst>
          </p:nvPr>
        </p:nvGraphicFramePr>
        <p:xfrm>
          <a:off x="1028700" y="4280647"/>
          <a:ext cx="7086600" cy="2133670"/>
        </p:xfrm>
        <a:graphic>
          <a:graphicData uri="http://schemas.openxmlformats.org/drawingml/2006/table">
            <a:tbl>
              <a:tblPr firstRow="1" bandRow="1">
                <a:tableStyleId>{5940675A-B579-460E-94D1-54222C63F5DA}</a:tableStyleId>
              </a:tblPr>
              <a:tblGrid>
                <a:gridCol w="2969625">
                  <a:extLst>
                    <a:ext uri="{9D8B030D-6E8A-4147-A177-3AD203B41FA5}">
                      <a16:colId xmlns:a16="http://schemas.microsoft.com/office/drawing/2014/main" val="20000"/>
                    </a:ext>
                  </a:extLst>
                </a:gridCol>
                <a:gridCol w="2564675">
                  <a:extLst>
                    <a:ext uri="{9D8B030D-6E8A-4147-A177-3AD203B41FA5}">
                      <a16:colId xmlns:a16="http://schemas.microsoft.com/office/drawing/2014/main" val="20001"/>
                    </a:ext>
                  </a:extLst>
                </a:gridCol>
                <a:gridCol w="1552300">
                  <a:extLst>
                    <a:ext uri="{9D8B030D-6E8A-4147-A177-3AD203B41FA5}">
                      <a16:colId xmlns:a16="http://schemas.microsoft.com/office/drawing/2014/main" val="20002"/>
                    </a:ext>
                  </a:extLst>
                </a:gridCol>
              </a:tblGrid>
              <a:tr h="292775">
                <a:tc>
                  <a:txBody>
                    <a:bodyPr/>
                    <a:lstStyle/>
                    <a:p>
                      <a:pPr marL="0" marR="0" lvl="0" indent="0" algn="ctr" rtl="0">
                        <a:spcBef>
                          <a:spcPts val="0"/>
                        </a:spcBef>
                        <a:spcAft>
                          <a:spcPts val="0"/>
                        </a:spcAft>
                        <a:buNone/>
                      </a:pPr>
                      <a:r>
                        <a:rPr lang="en-US" sz="1400" b="1" u="none" strike="noStrike" cap="none" dirty="0">
                          <a:sym typeface="Arial"/>
                        </a:rPr>
                        <a:t>Fund</a:t>
                      </a:r>
                      <a:endParaRPr sz="14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b="1" u="none" strike="noStrike" cap="none" dirty="0">
                          <a:sym typeface="Arial"/>
                        </a:rPr>
                        <a:t>Expected Annual Return</a:t>
                      </a:r>
                      <a:endParaRPr sz="14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b="1" u="none" strike="noStrike" cap="none" dirty="0">
                          <a:sym typeface="Arial"/>
                        </a:rPr>
                        <a:t>Risk Measure</a:t>
                      </a:r>
                      <a:endParaRPr sz="1400" b="1" u="none" strike="noStrike" cap="none" dirty="0">
                        <a:latin typeface="+mn-lt"/>
                      </a:endParaRPr>
                    </a:p>
                  </a:txBody>
                  <a:tcPr marL="91450" marR="91450" marT="45725" marB="45725"/>
                </a:tc>
                <a:extLst>
                  <a:ext uri="{0D108BD9-81ED-4DB2-BD59-A6C34878D82A}">
                    <a16:rowId xmlns:a16="http://schemas.microsoft.com/office/drawing/2014/main" val="10000"/>
                  </a:ext>
                </a:extLst>
              </a:tr>
              <a:tr h="292775">
                <a:tc>
                  <a:txBody>
                    <a:bodyPr/>
                    <a:lstStyle/>
                    <a:p>
                      <a:pPr marL="342900" marR="0" lvl="0" indent="-342900" algn="l" rtl="0">
                        <a:spcBef>
                          <a:spcPts val="0"/>
                        </a:spcBef>
                        <a:spcAft>
                          <a:spcPts val="0"/>
                        </a:spcAft>
                        <a:buClr>
                          <a:schemeClr val="lt2"/>
                        </a:buClr>
                        <a:buSzPts val="1400"/>
                        <a:buFont typeface="Arial"/>
                        <a:buAutoNum type="arabicPeriod"/>
                      </a:pPr>
                      <a:r>
                        <a:rPr lang="en-US" sz="1400" u="none" strike="noStrike" cap="none" dirty="0">
                          <a:sym typeface="Arial"/>
                        </a:rPr>
                        <a:t>Innis Low-priced Stock Fund</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8.13%</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10.57</a:t>
                      </a:r>
                      <a:endParaRPr sz="1400" u="none" strike="noStrike" cap="none">
                        <a:latin typeface="+mn-lt"/>
                      </a:endParaRPr>
                    </a:p>
                  </a:txBody>
                  <a:tcPr marL="91450" marR="91450" marT="45725" marB="45725"/>
                </a:tc>
                <a:extLst>
                  <a:ext uri="{0D108BD9-81ED-4DB2-BD59-A6C34878D82A}">
                    <a16:rowId xmlns:a16="http://schemas.microsoft.com/office/drawing/2014/main" val="10001"/>
                  </a:ext>
                </a:extLst>
              </a:tr>
              <a:tr h="292775">
                <a:tc>
                  <a:txBody>
                    <a:bodyPr/>
                    <a:lstStyle/>
                    <a:p>
                      <a:pPr marL="342900" marR="0" lvl="0" indent="-342900" algn="l" rtl="0">
                        <a:spcBef>
                          <a:spcPts val="0"/>
                        </a:spcBef>
                        <a:spcAft>
                          <a:spcPts val="0"/>
                        </a:spcAft>
                        <a:buClr>
                          <a:schemeClr val="lt2"/>
                        </a:buClr>
                        <a:buSzPts val="1400"/>
                        <a:buFont typeface="Arial"/>
                        <a:buAutoNum type="arabicPeriod" startAt="2"/>
                      </a:pPr>
                      <a:r>
                        <a:rPr lang="en-US" sz="1400" u="none" strike="noStrike" cap="none" dirty="0">
                          <a:sym typeface="Arial"/>
                        </a:rPr>
                        <a:t>Innis Multinational Fund</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9.02%</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13.22</a:t>
                      </a:r>
                      <a:endParaRPr sz="1400" u="none" strike="noStrike" cap="none">
                        <a:latin typeface="+mn-lt"/>
                      </a:endParaRPr>
                    </a:p>
                  </a:txBody>
                  <a:tcPr marL="91450" marR="91450" marT="45725" marB="45725"/>
                </a:tc>
                <a:extLst>
                  <a:ext uri="{0D108BD9-81ED-4DB2-BD59-A6C34878D82A}">
                    <a16:rowId xmlns:a16="http://schemas.microsoft.com/office/drawing/2014/main" val="10002"/>
                  </a:ext>
                </a:extLst>
              </a:tr>
              <a:tr h="292775">
                <a:tc>
                  <a:txBody>
                    <a:bodyPr/>
                    <a:lstStyle/>
                    <a:p>
                      <a:pPr marL="342900" marR="0" lvl="0" indent="-342900" algn="l" rtl="0">
                        <a:spcBef>
                          <a:spcPts val="0"/>
                        </a:spcBef>
                        <a:spcAft>
                          <a:spcPts val="0"/>
                        </a:spcAft>
                        <a:buClr>
                          <a:schemeClr val="lt2"/>
                        </a:buClr>
                        <a:buSzPts val="1400"/>
                        <a:buFont typeface="Arial"/>
                        <a:buAutoNum type="arabicPeriod" startAt="3"/>
                      </a:pPr>
                      <a:r>
                        <a:rPr lang="en-US" sz="1400" u="none" strike="noStrike" cap="none">
                          <a:sym typeface="Arial"/>
                        </a:rPr>
                        <a:t>Innis Mid-cap Stock Fund</a:t>
                      </a:r>
                      <a:endParaRPr sz="1400" b="0" i="0" u="none" strike="noStrike" cap="none">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7.56%</a:t>
                      </a:r>
                      <a:endParaRPr sz="1400" b="0" i="0" u="none" strike="noStrike" cap="none"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14.02</a:t>
                      </a:r>
                      <a:endParaRPr sz="1400" b="0" i="0" u="none" strike="noStrike" cap="none"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3"/>
                  </a:ext>
                </a:extLst>
              </a:tr>
              <a:tr h="292775">
                <a:tc>
                  <a:txBody>
                    <a:bodyPr/>
                    <a:lstStyle/>
                    <a:p>
                      <a:pPr marL="342900" marR="0" lvl="0" indent="-342900" algn="l" rtl="0">
                        <a:spcBef>
                          <a:spcPts val="0"/>
                        </a:spcBef>
                        <a:spcAft>
                          <a:spcPts val="0"/>
                        </a:spcAft>
                        <a:buClr>
                          <a:schemeClr val="lt2"/>
                        </a:buClr>
                        <a:buSzPts val="1400"/>
                        <a:buFont typeface="Arial"/>
                        <a:buAutoNum type="arabicPeriod" startAt="4"/>
                      </a:pPr>
                      <a:r>
                        <a:rPr lang="en-US" sz="1400" u="none" strike="noStrike" cap="none" dirty="0">
                          <a:sym typeface="Arial"/>
                        </a:rPr>
                        <a:t>Innis Mortgage Fund</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3.62%</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2.39</a:t>
                      </a:r>
                      <a:endParaRPr sz="1400" u="none" strike="noStrike" cap="none" dirty="0">
                        <a:latin typeface="+mn-lt"/>
                      </a:endParaRPr>
                    </a:p>
                  </a:txBody>
                  <a:tcPr marL="91450" marR="91450" marT="45725" marB="45725"/>
                </a:tc>
                <a:extLst>
                  <a:ext uri="{0D108BD9-81ED-4DB2-BD59-A6C34878D82A}">
                    <a16:rowId xmlns:a16="http://schemas.microsoft.com/office/drawing/2014/main" val="10004"/>
                  </a:ext>
                </a:extLst>
              </a:tr>
              <a:tr h="292775">
                <a:tc>
                  <a:txBody>
                    <a:bodyPr/>
                    <a:lstStyle/>
                    <a:p>
                      <a:pPr marL="342900" marR="0" lvl="0" indent="-342900" algn="l" rtl="0">
                        <a:spcBef>
                          <a:spcPts val="0"/>
                        </a:spcBef>
                        <a:spcAft>
                          <a:spcPts val="0"/>
                        </a:spcAft>
                        <a:buClr>
                          <a:schemeClr val="lt2"/>
                        </a:buClr>
                        <a:buSzPts val="1400"/>
                        <a:buFont typeface="Arial"/>
                        <a:buAutoNum type="arabicPeriod" startAt="5"/>
                      </a:pPr>
                      <a:r>
                        <a:rPr lang="en-US" sz="1400" u="none" strike="noStrike" cap="none">
                          <a:sym typeface="Arial"/>
                        </a:rPr>
                        <a:t>Innis Income Equity Fund</a:t>
                      </a:r>
                      <a:endParaRPr sz="14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7.79%</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9.30</a:t>
                      </a:r>
                      <a:endParaRPr sz="1400" u="none" strike="noStrike" cap="none" dirty="0">
                        <a:latin typeface="+mn-lt"/>
                      </a:endParaRPr>
                    </a:p>
                  </a:txBody>
                  <a:tcPr marL="91450" marR="91450" marT="45725" marB="45725"/>
                </a:tc>
                <a:extLst>
                  <a:ext uri="{0D108BD9-81ED-4DB2-BD59-A6C34878D82A}">
                    <a16:rowId xmlns:a16="http://schemas.microsoft.com/office/drawing/2014/main" val="10005"/>
                  </a:ext>
                </a:extLst>
              </a:tr>
              <a:tr h="292775">
                <a:tc>
                  <a:txBody>
                    <a:bodyPr/>
                    <a:lstStyle/>
                    <a:p>
                      <a:pPr marL="342900" marR="0" lvl="0" indent="-342900" algn="l" rtl="0">
                        <a:spcBef>
                          <a:spcPts val="0"/>
                        </a:spcBef>
                        <a:spcAft>
                          <a:spcPts val="0"/>
                        </a:spcAft>
                        <a:buClr>
                          <a:schemeClr val="lt2"/>
                        </a:buClr>
                        <a:buSzPts val="1400"/>
                        <a:buFont typeface="Arial"/>
                        <a:buAutoNum type="arabicPeriod" startAt="6"/>
                      </a:pPr>
                      <a:r>
                        <a:rPr lang="en-US" sz="1400" u="none" strike="noStrike" cap="none">
                          <a:sym typeface="Arial"/>
                        </a:rPr>
                        <a:t>Innis Balanced Fund</a:t>
                      </a:r>
                      <a:endParaRPr sz="14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4.40%</a:t>
                      </a:r>
                      <a:endParaRPr sz="14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7.61</a:t>
                      </a:r>
                      <a:endParaRPr sz="1400" u="none" strike="noStrike" cap="none" dirty="0">
                        <a:latin typeface="+mn-lt"/>
                      </a:endParaRPr>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77783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sz="3200" dirty="0">
                <a:latin typeface="+mj-lt"/>
              </a:rPr>
              <a:t>Example 13.16: Innis </a:t>
            </a:r>
            <a:r>
              <a:rPr lang="en-US" sz="3200" dirty="0" smtClean="0">
                <a:latin typeface="+mj-lt"/>
              </a:rPr>
              <a:t>Investments </a:t>
            </a:r>
            <a:r>
              <a:rPr lang="en-US" sz="2000" b="0" dirty="0" smtClean="0">
                <a:latin typeface="+mj-lt"/>
              </a:rPr>
              <a:t>(3 </a:t>
            </a:r>
            <a:r>
              <a:rPr lang="en-US" sz="2000" b="0" dirty="0">
                <a:latin typeface="+mj-lt"/>
              </a:rPr>
              <a:t>of 3)</a:t>
            </a:r>
            <a:endParaRPr sz="3600" b="1" i="0" u="none" strike="noStrike" cap="none" dirty="0">
              <a:solidFill>
                <a:srgbClr val="007FA3"/>
              </a:solidFill>
              <a:latin typeface="+mj-lt"/>
              <a:sym typeface="Arial"/>
            </a:endParaRPr>
          </a:p>
        </p:txBody>
      </p:sp>
      <p:sp>
        <p:nvSpPr>
          <p:cNvPr id="518" name="Text placeholder 2"/>
          <p:cNvSpPr txBox="1">
            <a:spLocks noGrp="1"/>
          </p:cNvSpPr>
          <p:nvPr>
            <p:ph type="body" idx="1"/>
          </p:nvPr>
        </p:nvSpPr>
        <p:spPr>
          <a:xfrm>
            <a:off x="491066" y="1617134"/>
            <a:ext cx="2133600" cy="448686"/>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Constraints</a:t>
            </a:r>
            <a:endParaRPr sz="1800" b="0" i="0" u="none" strike="noStrike" cap="none" dirty="0">
              <a:solidFill>
                <a:srgbClr val="000000"/>
              </a:solidFill>
              <a:latin typeface="+mn-lt"/>
              <a:ea typeface="Arial"/>
              <a:cs typeface="Arial"/>
              <a:sym typeface="Arial"/>
            </a:endParaRPr>
          </a:p>
        </p:txBody>
      </p:sp>
      <p:sp>
        <p:nvSpPr>
          <p:cNvPr id="519" name="Text placeholder 3"/>
          <p:cNvSpPr txBox="1">
            <a:spLocks noGrp="1"/>
          </p:cNvSpPr>
          <p:nvPr>
            <p:ph type="body" idx="2"/>
          </p:nvPr>
        </p:nvSpPr>
        <p:spPr>
          <a:xfrm>
            <a:off x="493596" y="2065819"/>
            <a:ext cx="2664470" cy="381001"/>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1800" b="0" i="0" u="none" strike="noStrike" cap="none" dirty="0">
                <a:solidFill>
                  <a:srgbClr val="000000"/>
                </a:solidFill>
                <a:latin typeface="+mn-lt"/>
                <a:ea typeface="Arial"/>
                <a:cs typeface="Arial"/>
                <a:sym typeface="Arial"/>
              </a:rPr>
              <a:t>Invest all money:</a:t>
            </a:r>
            <a:endParaRPr sz="1800" b="0" i="0" u="none" strike="noStrike" cap="none" dirty="0">
              <a:solidFill>
                <a:schemeClr val="dk1"/>
              </a:solidFill>
              <a:latin typeface="+mn-lt"/>
              <a:ea typeface="Arial"/>
              <a:cs typeface="Arial"/>
              <a:sym typeface="Arial"/>
            </a:endParaRPr>
          </a:p>
        </p:txBody>
      </p:sp>
      <p:graphicFrame>
        <p:nvGraphicFramePr>
          <p:cNvPr id="2" name="Object 1" descr="X sub 1 + X sub 2 + X sub 3 + X sub 4 + X sub 5 + X sub 6 = 500,000"/>
          <p:cNvGraphicFramePr>
            <a:graphicFrameLocks noChangeAspect="1"/>
          </p:cNvGraphicFramePr>
          <p:nvPr>
            <p:extLst>
              <p:ext uri="{D42A27DB-BD31-4B8C-83A1-F6EECF244321}">
                <p14:modId xmlns:p14="http://schemas.microsoft.com/office/powerpoint/2010/main" val="3913525677"/>
              </p:ext>
            </p:extLst>
          </p:nvPr>
        </p:nvGraphicFramePr>
        <p:xfrm>
          <a:off x="3160713" y="2132013"/>
          <a:ext cx="4157662" cy="314325"/>
        </p:xfrm>
        <a:graphic>
          <a:graphicData uri="http://schemas.openxmlformats.org/presentationml/2006/ole">
            <mc:AlternateContent xmlns:mc="http://schemas.openxmlformats.org/markup-compatibility/2006">
              <mc:Choice xmlns:v="urn:schemas-microsoft-com:vml" Requires="v">
                <p:oleObj spid="_x0000_s99376" name="Equation" r:id="rId4" imgW="5029200" imgH="380880" progId="Equation.DSMT4">
                  <p:embed/>
                </p:oleObj>
              </mc:Choice>
              <mc:Fallback>
                <p:oleObj name="Equation" r:id="rId4" imgW="5029200" imgH="380880" progId="Equation.DSMT4">
                  <p:embed/>
                  <p:pic>
                    <p:nvPicPr>
                      <p:cNvPr id="0" name=""/>
                      <p:cNvPicPr/>
                      <p:nvPr/>
                    </p:nvPicPr>
                    <p:blipFill>
                      <a:blip r:embed="rId5"/>
                      <a:stretch>
                        <a:fillRect/>
                      </a:stretch>
                    </p:blipFill>
                    <p:spPr>
                      <a:xfrm>
                        <a:off x="3160713" y="2132013"/>
                        <a:ext cx="4157662" cy="314325"/>
                      </a:xfrm>
                      <a:prstGeom prst="rect">
                        <a:avLst/>
                      </a:prstGeom>
                    </p:spPr>
                  </p:pic>
                </p:oleObj>
              </mc:Fallback>
            </mc:AlternateContent>
          </a:graphicData>
        </a:graphic>
      </p:graphicFrame>
      <p:sp>
        <p:nvSpPr>
          <p:cNvPr id="521" name="Text placeholder 4"/>
          <p:cNvSpPr txBox="1">
            <a:spLocks noGrp="1"/>
          </p:cNvSpPr>
          <p:nvPr>
            <p:ph type="body" idx="3"/>
          </p:nvPr>
        </p:nvSpPr>
        <p:spPr>
          <a:xfrm>
            <a:off x="486585" y="2499116"/>
            <a:ext cx="3509682" cy="405481"/>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1800" b="0" i="0" u="none" strike="noStrike" cap="none" dirty="0">
                <a:solidFill>
                  <a:srgbClr val="000000"/>
                </a:solidFill>
                <a:latin typeface="+mn-lt"/>
                <a:ea typeface="Arial"/>
                <a:cs typeface="Arial"/>
                <a:sym typeface="Arial"/>
              </a:rPr>
              <a:t>Achieve required return:</a:t>
            </a:r>
            <a:endParaRPr sz="1800" b="0" i="0" u="none" strike="noStrike" cap="none" dirty="0">
              <a:solidFill>
                <a:srgbClr val="000000"/>
              </a:solidFill>
              <a:latin typeface="+mn-lt"/>
              <a:ea typeface="Arial"/>
              <a:cs typeface="Arial"/>
              <a:sym typeface="Arial"/>
            </a:endParaRPr>
          </a:p>
        </p:txBody>
      </p:sp>
      <p:graphicFrame>
        <p:nvGraphicFramePr>
          <p:cNvPr id="3" name="Object 2" descr="start fraction 8.13 X sub 1 + 9.02 X sub 2 + 7.56 X sub 3 + 3.62 X sub 4 + 7.79 X sub 5 + 4.40 X sub 6 over 500,00 end fraction is greater than or equal to 5.00"/>
          <p:cNvGraphicFramePr>
            <a:graphicFrameLocks noChangeAspect="1"/>
          </p:cNvGraphicFramePr>
          <p:nvPr>
            <p:extLst>
              <p:ext uri="{D42A27DB-BD31-4B8C-83A1-F6EECF244321}">
                <p14:modId xmlns:p14="http://schemas.microsoft.com/office/powerpoint/2010/main" val="2454663622"/>
              </p:ext>
            </p:extLst>
          </p:nvPr>
        </p:nvGraphicFramePr>
        <p:xfrm>
          <a:off x="2941638" y="3017838"/>
          <a:ext cx="4379912" cy="436562"/>
        </p:xfrm>
        <a:graphic>
          <a:graphicData uri="http://schemas.openxmlformats.org/presentationml/2006/ole">
            <mc:AlternateContent xmlns:mc="http://schemas.openxmlformats.org/markup-compatibility/2006">
              <mc:Choice xmlns:v="urn:schemas-microsoft-com:vml" Requires="v">
                <p:oleObj spid="_x0000_s99377" name="Equation" r:id="rId6" imgW="7759440" imgH="774360" progId="Equation.DSMT4">
                  <p:embed/>
                </p:oleObj>
              </mc:Choice>
              <mc:Fallback>
                <p:oleObj name="Equation" r:id="rId6" imgW="7759440" imgH="774360" progId="Equation.DSMT4">
                  <p:embed/>
                  <p:pic>
                    <p:nvPicPr>
                      <p:cNvPr id="0" name=""/>
                      <p:cNvPicPr/>
                      <p:nvPr/>
                    </p:nvPicPr>
                    <p:blipFill>
                      <a:blip r:embed="rId7"/>
                      <a:stretch>
                        <a:fillRect/>
                      </a:stretch>
                    </p:blipFill>
                    <p:spPr>
                      <a:xfrm>
                        <a:off x="2941638" y="3017838"/>
                        <a:ext cx="4379912" cy="436562"/>
                      </a:xfrm>
                      <a:prstGeom prst="rect">
                        <a:avLst/>
                      </a:prstGeom>
                    </p:spPr>
                  </p:pic>
                </p:oleObj>
              </mc:Fallback>
            </mc:AlternateContent>
          </a:graphicData>
        </a:graphic>
      </p:graphicFrame>
      <p:sp>
        <p:nvSpPr>
          <p:cNvPr id="523" name="Text placeholder 5"/>
          <p:cNvSpPr txBox="1">
            <a:spLocks noGrp="1"/>
          </p:cNvSpPr>
          <p:nvPr>
            <p:ph type="body" idx="4"/>
          </p:nvPr>
        </p:nvSpPr>
        <p:spPr>
          <a:xfrm>
            <a:off x="479944" y="3535195"/>
            <a:ext cx="7109011" cy="387189"/>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1800" b="0" i="0" u="none" strike="noStrike" cap="none" dirty="0">
                <a:solidFill>
                  <a:srgbClr val="000000"/>
                </a:solidFill>
                <a:latin typeface="+mn-lt"/>
                <a:ea typeface="Arial"/>
                <a:cs typeface="Arial"/>
                <a:sym typeface="Arial"/>
              </a:rPr>
              <a:t>Have at least 40% in income equity and balanced funds:</a:t>
            </a:r>
            <a:endParaRPr sz="1800" b="0" i="0" u="none" strike="noStrike" cap="none" dirty="0">
              <a:solidFill>
                <a:srgbClr val="000000"/>
              </a:solidFill>
              <a:latin typeface="+mn-lt"/>
              <a:ea typeface="Arial"/>
              <a:cs typeface="Arial"/>
              <a:sym typeface="Arial"/>
            </a:endParaRPr>
          </a:p>
        </p:txBody>
      </p:sp>
      <p:graphicFrame>
        <p:nvGraphicFramePr>
          <p:cNvPr id="4" name="Object 3" descr="X sub 5 + X sub 6 is greater than or equal to 0.4 left parenthesis 500,00 right parenthesis"/>
          <p:cNvGraphicFramePr>
            <a:graphicFrameLocks noChangeAspect="1"/>
          </p:cNvGraphicFramePr>
          <p:nvPr>
            <p:extLst>
              <p:ext uri="{D42A27DB-BD31-4B8C-83A1-F6EECF244321}">
                <p14:modId xmlns:p14="http://schemas.microsoft.com/office/powerpoint/2010/main" val="369388932"/>
              </p:ext>
            </p:extLst>
          </p:nvPr>
        </p:nvGraphicFramePr>
        <p:xfrm>
          <a:off x="3792538" y="3986213"/>
          <a:ext cx="2127250" cy="285750"/>
        </p:xfrm>
        <a:graphic>
          <a:graphicData uri="http://schemas.openxmlformats.org/presentationml/2006/ole">
            <mc:AlternateContent xmlns:mc="http://schemas.openxmlformats.org/markup-compatibility/2006">
              <mc:Choice xmlns:v="urn:schemas-microsoft-com:vml" Requires="v">
                <p:oleObj spid="_x0000_s99378" name="Equation" r:id="rId8" imgW="2831760" imgH="380880" progId="Equation.DSMT4">
                  <p:embed/>
                </p:oleObj>
              </mc:Choice>
              <mc:Fallback>
                <p:oleObj name="Equation" r:id="rId8" imgW="2831760" imgH="380880" progId="Equation.DSMT4">
                  <p:embed/>
                  <p:pic>
                    <p:nvPicPr>
                      <p:cNvPr id="0" name=""/>
                      <p:cNvPicPr/>
                      <p:nvPr/>
                    </p:nvPicPr>
                    <p:blipFill>
                      <a:blip r:embed="rId9"/>
                      <a:stretch>
                        <a:fillRect/>
                      </a:stretch>
                    </p:blipFill>
                    <p:spPr>
                      <a:xfrm>
                        <a:off x="3792538" y="3986213"/>
                        <a:ext cx="2127250" cy="285750"/>
                      </a:xfrm>
                      <a:prstGeom prst="rect">
                        <a:avLst/>
                      </a:prstGeom>
                    </p:spPr>
                  </p:pic>
                </p:oleObj>
              </mc:Fallback>
            </mc:AlternateContent>
          </a:graphicData>
        </a:graphic>
      </p:graphicFrame>
      <p:sp>
        <p:nvSpPr>
          <p:cNvPr id="525" name="Text placeholder 6"/>
          <p:cNvSpPr txBox="1">
            <a:spLocks noGrp="1"/>
          </p:cNvSpPr>
          <p:nvPr>
            <p:ph type="body" idx="5"/>
          </p:nvPr>
        </p:nvSpPr>
        <p:spPr>
          <a:xfrm>
            <a:off x="479944" y="4333163"/>
            <a:ext cx="7642411" cy="322050"/>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1800" b="0" i="0" u="none" strike="noStrike" cap="none" dirty="0">
                <a:solidFill>
                  <a:srgbClr val="000000"/>
                </a:solidFill>
                <a:latin typeface="+mn-lt"/>
                <a:ea typeface="Arial"/>
                <a:cs typeface="Arial"/>
                <a:sym typeface="Arial"/>
              </a:rPr>
              <a:t>At least $50,000 in each of multinational and balanced funds:</a:t>
            </a:r>
            <a:endParaRPr sz="1800" b="0" i="0" u="none" strike="noStrike" cap="none" dirty="0">
              <a:solidFill>
                <a:srgbClr val="000000"/>
              </a:solidFill>
              <a:latin typeface="+mn-lt"/>
              <a:ea typeface="Arial"/>
              <a:cs typeface="Arial"/>
              <a:sym typeface="Arial"/>
            </a:endParaRPr>
          </a:p>
        </p:txBody>
      </p:sp>
      <p:graphicFrame>
        <p:nvGraphicFramePr>
          <p:cNvPr id="5" name="Object 4" descr="X sub 2 is greater than or equal to 50,000"/>
          <p:cNvGraphicFramePr>
            <a:graphicFrameLocks noChangeAspect="1"/>
          </p:cNvGraphicFramePr>
          <p:nvPr>
            <p:extLst>
              <p:ext uri="{D42A27DB-BD31-4B8C-83A1-F6EECF244321}">
                <p14:modId xmlns:p14="http://schemas.microsoft.com/office/powerpoint/2010/main" val="2379213697"/>
              </p:ext>
            </p:extLst>
          </p:nvPr>
        </p:nvGraphicFramePr>
        <p:xfrm>
          <a:off x="4502150" y="4687888"/>
          <a:ext cx="1311275" cy="314325"/>
        </p:xfrm>
        <a:graphic>
          <a:graphicData uri="http://schemas.openxmlformats.org/presentationml/2006/ole">
            <mc:AlternateContent xmlns:mc="http://schemas.openxmlformats.org/markup-compatibility/2006">
              <mc:Choice xmlns:v="urn:schemas-microsoft-com:vml" Requires="v">
                <p:oleObj spid="_x0000_s99379" name="Equation" r:id="rId10" imgW="1587240" imgH="380880" progId="Equation.DSMT4">
                  <p:embed/>
                </p:oleObj>
              </mc:Choice>
              <mc:Fallback>
                <p:oleObj name="Equation" r:id="rId10" imgW="1587240" imgH="380880" progId="Equation.DSMT4">
                  <p:embed/>
                  <p:pic>
                    <p:nvPicPr>
                      <p:cNvPr id="0" name=""/>
                      <p:cNvPicPr/>
                      <p:nvPr/>
                    </p:nvPicPr>
                    <p:blipFill>
                      <a:blip r:embed="rId11"/>
                      <a:stretch>
                        <a:fillRect/>
                      </a:stretch>
                    </p:blipFill>
                    <p:spPr>
                      <a:xfrm>
                        <a:off x="4502150" y="4687888"/>
                        <a:ext cx="1311275" cy="314325"/>
                      </a:xfrm>
                      <a:prstGeom prst="rect">
                        <a:avLst/>
                      </a:prstGeom>
                    </p:spPr>
                  </p:pic>
                </p:oleObj>
              </mc:Fallback>
            </mc:AlternateContent>
          </a:graphicData>
        </a:graphic>
      </p:graphicFrame>
      <p:graphicFrame>
        <p:nvGraphicFramePr>
          <p:cNvPr id="6" name="Object 5" descr="X sub 6 is greater than or equal to 50,000"/>
          <p:cNvGraphicFramePr>
            <a:graphicFrameLocks noChangeAspect="1"/>
          </p:cNvGraphicFramePr>
          <p:nvPr>
            <p:extLst>
              <p:ext uri="{D42A27DB-BD31-4B8C-83A1-F6EECF244321}">
                <p14:modId xmlns:p14="http://schemas.microsoft.com/office/powerpoint/2010/main" val="2820823291"/>
              </p:ext>
            </p:extLst>
          </p:nvPr>
        </p:nvGraphicFramePr>
        <p:xfrm>
          <a:off x="4475163" y="5038725"/>
          <a:ext cx="1311275" cy="314325"/>
        </p:xfrm>
        <a:graphic>
          <a:graphicData uri="http://schemas.openxmlformats.org/presentationml/2006/ole">
            <mc:AlternateContent xmlns:mc="http://schemas.openxmlformats.org/markup-compatibility/2006">
              <mc:Choice xmlns:v="urn:schemas-microsoft-com:vml" Requires="v">
                <p:oleObj spid="_x0000_s99380" name="Equation" r:id="rId12" imgW="1587240" imgH="380880" progId="Equation.DSMT4">
                  <p:embed/>
                </p:oleObj>
              </mc:Choice>
              <mc:Fallback>
                <p:oleObj name="Equation" r:id="rId12" imgW="1587240" imgH="380880" progId="Equation.DSMT4">
                  <p:embed/>
                  <p:pic>
                    <p:nvPicPr>
                      <p:cNvPr id="0" name=""/>
                      <p:cNvPicPr/>
                      <p:nvPr/>
                    </p:nvPicPr>
                    <p:blipFill>
                      <a:blip r:embed="rId13"/>
                      <a:stretch>
                        <a:fillRect/>
                      </a:stretch>
                    </p:blipFill>
                    <p:spPr>
                      <a:xfrm>
                        <a:off x="4475163" y="5038725"/>
                        <a:ext cx="1311275" cy="314325"/>
                      </a:xfrm>
                      <a:prstGeom prst="rect">
                        <a:avLst/>
                      </a:prstGeom>
                    </p:spPr>
                  </p:pic>
                </p:oleObj>
              </mc:Fallback>
            </mc:AlternateContent>
          </a:graphicData>
        </a:graphic>
      </p:graphicFrame>
      <p:sp>
        <p:nvSpPr>
          <p:cNvPr id="528" name="Text placeholder 7"/>
          <p:cNvSpPr txBox="1">
            <a:spLocks noGrp="1"/>
          </p:cNvSpPr>
          <p:nvPr>
            <p:ph type="body" idx="6"/>
          </p:nvPr>
        </p:nvSpPr>
        <p:spPr>
          <a:xfrm>
            <a:off x="486584" y="5337869"/>
            <a:ext cx="8081682" cy="373425"/>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1800" b="0" i="0" u="none" strike="noStrike" cap="none" dirty="0">
                <a:solidFill>
                  <a:srgbClr val="000000"/>
                </a:solidFill>
                <a:latin typeface="+mn-lt"/>
                <a:ea typeface="Arial"/>
                <a:cs typeface="Arial"/>
                <a:sym typeface="Arial"/>
              </a:rPr>
              <a:t>Restrict each investment to $200,000, and include nonnegativity:</a:t>
            </a:r>
            <a:endParaRPr sz="1800" b="0" i="0" u="none" strike="noStrike" cap="none" dirty="0">
              <a:solidFill>
                <a:srgbClr val="000000"/>
              </a:solidFill>
              <a:latin typeface="+mn-lt"/>
              <a:ea typeface="Arial"/>
              <a:cs typeface="Arial"/>
              <a:sym typeface="Arial"/>
            </a:endParaRPr>
          </a:p>
        </p:txBody>
      </p:sp>
      <p:graphicFrame>
        <p:nvGraphicFramePr>
          <p:cNvPr id="7" name="Object 6" descr="X sub j is less than or equal to 200, 00 f o r j = 1, ellipsis 6"/>
          <p:cNvGraphicFramePr>
            <a:graphicFrameLocks noChangeAspect="1"/>
          </p:cNvGraphicFramePr>
          <p:nvPr>
            <p:extLst>
              <p:ext uri="{D42A27DB-BD31-4B8C-83A1-F6EECF244321}">
                <p14:modId xmlns:p14="http://schemas.microsoft.com/office/powerpoint/2010/main" val="1208608021"/>
              </p:ext>
            </p:extLst>
          </p:nvPr>
        </p:nvGraphicFramePr>
        <p:xfrm>
          <a:off x="3690938" y="5761038"/>
          <a:ext cx="2332037" cy="295275"/>
        </p:xfrm>
        <a:graphic>
          <a:graphicData uri="http://schemas.openxmlformats.org/presentationml/2006/ole">
            <mc:AlternateContent xmlns:mc="http://schemas.openxmlformats.org/markup-compatibility/2006">
              <mc:Choice xmlns:v="urn:schemas-microsoft-com:vml" Requires="v">
                <p:oleObj spid="_x0000_s99381" name="Equation" r:id="rId14" imgW="3416040" imgH="431640" progId="Equation.DSMT4">
                  <p:embed/>
                </p:oleObj>
              </mc:Choice>
              <mc:Fallback>
                <p:oleObj name="Equation" r:id="rId14" imgW="3416040" imgH="431640" progId="Equation.DSMT4">
                  <p:embed/>
                  <p:pic>
                    <p:nvPicPr>
                      <p:cNvPr id="0" name=""/>
                      <p:cNvPicPr/>
                      <p:nvPr/>
                    </p:nvPicPr>
                    <p:blipFill>
                      <a:blip r:embed="rId15"/>
                      <a:stretch>
                        <a:fillRect/>
                      </a:stretch>
                    </p:blipFill>
                    <p:spPr>
                      <a:xfrm>
                        <a:off x="3690938" y="5761038"/>
                        <a:ext cx="2332037" cy="295275"/>
                      </a:xfrm>
                      <a:prstGeom prst="rect">
                        <a:avLst/>
                      </a:prstGeom>
                    </p:spPr>
                  </p:pic>
                </p:oleObj>
              </mc:Fallback>
            </mc:AlternateContent>
          </a:graphicData>
        </a:graphic>
      </p:graphicFrame>
      <p:graphicFrame>
        <p:nvGraphicFramePr>
          <p:cNvPr id="8" name="Object 7" descr="X sub j is greater than or equal to 0 f o r j = 1, ellipsis 6"/>
          <p:cNvGraphicFramePr>
            <a:graphicFrameLocks noChangeAspect="1"/>
          </p:cNvGraphicFramePr>
          <p:nvPr>
            <p:extLst>
              <p:ext uri="{D42A27DB-BD31-4B8C-83A1-F6EECF244321}">
                <p14:modId xmlns:p14="http://schemas.microsoft.com/office/powerpoint/2010/main" val="2005611171"/>
              </p:ext>
            </p:extLst>
          </p:nvPr>
        </p:nvGraphicFramePr>
        <p:xfrm>
          <a:off x="3860800" y="6092825"/>
          <a:ext cx="1814513" cy="295275"/>
        </p:xfrm>
        <a:graphic>
          <a:graphicData uri="http://schemas.openxmlformats.org/presentationml/2006/ole">
            <mc:AlternateContent xmlns:mc="http://schemas.openxmlformats.org/markup-compatibility/2006">
              <mc:Choice xmlns:v="urn:schemas-microsoft-com:vml" Requires="v">
                <p:oleObj spid="_x0000_s99382" name="Equation" r:id="rId16" imgW="2654280" imgH="431640" progId="Equation.DSMT4">
                  <p:embed/>
                </p:oleObj>
              </mc:Choice>
              <mc:Fallback>
                <p:oleObj name="Equation" r:id="rId16" imgW="2654280" imgH="431640" progId="Equation.DSMT4">
                  <p:embed/>
                  <p:pic>
                    <p:nvPicPr>
                      <p:cNvPr id="0" name=""/>
                      <p:cNvPicPr/>
                      <p:nvPr/>
                    </p:nvPicPr>
                    <p:blipFill>
                      <a:blip r:embed="rId17"/>
                      <a:stretch>
                        <a:fillRect/>
                      </a:stretch>
                    </p:blipFill>
                    <p:spPr>
                      <a:xfrm>
                        <a:off x="3860800" y="6092825"/>
                        <a:ext cx="1814513" cy="295275"/>
                      </a:xfrm>
                      <a:prstGeom prst="rect">
                        <a:avLst/>
                      </a:prstGeom>
                    </p:spPr>
                  </p:pic>
                </p:oleObj>
              </mc:Fallback>
            </mc:AlternateContent>
          </a:graphicData>
        </a:graphic>
      </p:graphicFrame>
    </p:spTree>
    <p:extLst>
      <p:ext uri="{BB962C8B-B14F-4D97-AF65-F5344CB8AC3E}">
        <p14:creationId xmlns:p14="http://schemas.microsoft.com/office/powerpoint/2010/main" val="3407037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Implementation for Innis Investments</a:t>
            </a:r>
            <a:endParaRPr sz="3600" b="1" i="0" u="none" strike="noStrike" cap="none" dirty="0">
              <a:solidFill>
                <a:srgbClr val="007FA3"/>
              </a:solidFill>
              <a:latin typeface="+mj-lt"/>
              <a:ea typeface="Arial"/>
              <a:cs typeface="Arial"/>
              <a:sym typeface="Arial"/>
            </a:endParaRPr>
          </a:p>
        </p:txBody>
      </p:sp>
      <p:pic>
        <p:nvPicPr>
          <p:cNvPr id="2" name="Picture 1" descr="An Excel sheet displays three tables. The first table titled, innis investments data, has five columns and six rows. The column headers are as follows. Fund, Expected return, Risk measure, Maximum, and Minimum. The row entries are as follows. Row 1. Low priced stock, 8.13%, 10.57, $200,000, blank. Row 2. Multinational, 9.02%, 13.22, $200,000, $50,000. Row 3. Mid cap, 7.56%, 14.02, $200,000, blank. Row 4. Mortgage, 3.62%, 2.39, $200,000, blank. Row 5, income equity, 7.79%, 9.3, $200,000, $50,000. Investment = $500,000. Target return greater than or equal to 5%. Income equity + balanced greater than or equal to $200,000. The second table titled, model, has two columns and six rows. The column headers are as follows. Fund, amount invested. The row entries are as follows. Row 1. Low priced stock, $ blank. Row 2. Multinational, $50,000. Row 3. Mid cap, $ blank. Row 4. Mortgage, $200,000.00. Row 5. Income equity, $466, 371.68. Row 6. Balanced, $183,628.32. Total is $500,000.00. The third table has two columns and three rows. The column headers are as follows. Category, total. The row entries are as follows. Row 1. Risk, 6.3073. Row 2. Weighted return, 5.00%. Row 3. Income equity + balanced, $250,000."/>
          <p:cNvPicPr>
            <a:picLocks noChangeAspect="1"/>
          </p:cNvPicPr>
          <p:nvPr/>
        </p:nvPicPr>
        <p:blipFill>
          <a:blip r:embed="rId3"/>
          <a:stretch>
            <a:fillRect/>
          </a:stretch>
        </p:blipFill>
        <p:spPr>
          <a:xfrm>
            <a:off x="585525" y="1712324"/>
            <a:ext cx="3682303" cy="3377477"/>
          </a:xfrm>
          <a:prstGeom prst="rect">
            <a:avLst/>
          </a:prstGeom>
        </p:spPr>
      </p:pic>
      <p:pic>
        <p:nvPicPr>
          <p:cNvPr id="3" name="Picture 2" descr="An Excel sheet displays three tables. The first table titled, innis investments data, has five columns and six rows. The column headers are as follows. Fund, Expected return, Risk measure, Maximum, and Minimum. The row entries are as follows. Row 1. Low priced stock, 0.0813, 10.57, 200,000, blank. Row 2. Multinational, 0.0902, 13.22, 200,000, 50,000. Row 3. Mid cap, 0.0756, 14.02, 200,000, blank. Row 4. Mortgage, 0.0362, 2.39, 200,000, blank. Row 5, income equity, 0.0779, 9.3, 200,000, 50,000. Investment = 500,000. Target return greater than or equal to 0.05. Income equity + balanced greater than or equal to 0.4 times c 13. The second table titled, model, has two columns and six rows. The column headers are as follows. Fund, amount invested. The row entries are as follows. Row 1. Low priced stock, 0. Row 2. Multinational, 50,000. Row 3. Mid cap, 0. Row 4. Mortgage, 200,000.00. Row 5. Income equity, 66,371.6814159293. Row 6. Balanced, 183,628.318584071. Total = sum left parenthesis c 20 colon c 25 right parenthesis. The third table has two columns and three rows. The column headers are as follows. Category, total. The row entries are as follows. Row 1. Risk, = sum product left parenthesis d 6, d 11, c 20, c 25 right parenthesis over c 13. Row 2. Weighted return, = sum product left parenthesis c 6, c 11, c 20, c 25 right parenthesis over c 13. Row 3. Income equity + balanced, = c 24 + c 25."/>
          <p:cNvPicPr>
            <a:picLocks noChangeAspect="1"/>
          </p:cNvPicPr>
          <p:nvPr/>
        </p:nvPicPr>
        <p:blipFill>
          <a:blip r:embed="rId4"/>
          <a:stretch>
            <a:fillRect/>
          </a:stretch>
        </p:blipFill>
        <p:spPr>
          <a:xfrm>
            <a:off x="4474474" y="1712324"/>
            <a:ext cx="3940575" cy="3377477"/>
          </a:xfrm>
          <a:prstGeom prst="rect">
            <a:avLst/>
          </a:prstGeom>
        </p:spPr>
      </p:pic>
    </p:spTree>
    <p:extLst>
      <p:ext uri="{BB962C8B-B14F-4D97-AF65-F5344CB8AC3E}">
        <p14:creationId xmlns:p14="http://schemas.microsoft.com/office/powerpoint/2010/main" val="1928130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Generic Examples of Linear Optimization Models </a:t>
            </a:r>
            <a:r>
              <a:rPr lang="en-US" sz="2000" b="0" dirty="0" smtClean="0">
                <a:latin typeface="+mj-lt"/>
              </a:rPr>
              <a:t>(2 of 2)</a:t>
            </a:r>
            <a:endParaRPr lang="en-US" sz="2000" b="0"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1776723127"/>
              </p:ext>
            </p:extLst>
          </p:nvPr>
        </p:nvGraphicFramePr>
        <p:xfrm>
          <a:off x="729640" y="1912829"/>
          <a:ext cx="7880960" cy="3991676"/>
        </p:xfrm>
        <a:graphic>
          <a:graphicData uri="http://schemas.openxmlformats.org/drawingml/2006/table">
            <a:tbl>
              <a:tblPr firstRow="1" bandRow="1">
                <a:tableStyleId>{5940675A-B579-460E-94D1-54222C63F5DA}</a:tableStyleId>
              </a:tblPr>
              <a:tblGrid>
                <a:gridCol w="1970240">
                  <a:extLst>
                    <a:ext uri="{9D8B030D-6E8A-4147-A177-3AD203B41FA5}">
                      <a16:colId xmlns:a16="http://schemas.microsoft.com/office/drawing/2014/main" val="2598914055"/>
                    </a:ext>
                  </a:extLst>
                </a:gridCol>
                <a:gridCol w="1970240">
                  <a:extLst>
                    <a:ext uri="{9D8B030D-6E8A-4147-A177-3AD203B41FA5}">
                      <a16:colId xmlns:a16="http://schemas.microsoft.com/office/drawing/2014/main" val="965064185"/>
                    </a:ext>
                  </a:extLst>
                </a:gridCol>
                <a:gridCol w="1970240">
                  <a:extLst>
                    <a:ext uri="{9D8B030D-6E8A-4147-A177-3AD203B41FA5}">
                      <a16:colId xmlns:a16="http://schemas.microsoft.com/office/drawing/2014/main" val="2482087157"/>
                    </a:ext>
                  </a:extLst>
                </a:gridCol>
                <a:gridCol w="1970240">
                  <a:extLst>
                    <a:ext uri="{9D8B030D-6E8A-4147-A177-3AD203B41FA5}">
                      <a16:colId xmlns:a16="http://schemas.microsoft.com/office/drawing/2014/main" val="4059048396"/>
                    </a:ext>
                  </a:extLst>
                </a:gridCol>
              </a:tblGrid>
              <a:tr h="334076">
                <a:tc>
                  <a:txBody>
                    <a:bodyPr/>
                    <a:lstStyle/>
                    <a:p>
                      <a:r>
                        <a:rPr lang="en-US" sz="1200" b="1" dirty="0" smtClean="0"/>
                        <a:t>Type</a:t>
                      </a:r>
                      <a:r>
                        <a:rPr lang="en-US" sz="1200" b="1" baseline="0" dirty="0" smtClean="0"/>
                        <a:t> of model</a:t>
                      </a:r>
                      <a:endParaRPr lang="en-US" sz="1200" b="1" dirty="0"/>
                    </a:p>
                  </a:txBody>
                  <a:tcPr/>
                </a:tc>
                <a:tc>
                  <a:txBody>
                    <a:bodyPr/>
                    <a:lstStyle/>
                    <a:p>
                      <a:r>
                        <a:rPr lang="en-US" sz="1200" b="1" dirty="0" smtClean="0"/>
                        <a:t>Decisions</a:t>
                      </a:r>
                      <a:endParaRPr lang="en-US" sz="1200" b="1" dirty="0"/>
                    </a:p>
                  </a:txBody>
                  <a:tcPr/>
                </a:tc>
                <a:tc>
                  <a:txBody>
                    <a:bodyPr/>
                    <a:lstStyle/>
                    <a:p>
                      <a:r>
                        <a:rPr lang="en-US" sz="1200" b="1" dirty="0" smtClean="0"/>
                        <a:t>Objective</a:t>
                      </a:r>
                      <a:endParaRPr lang="en-US" sz="1200" b="1" dirty="0"/>
                    </a:p>
                  </a:txBody>
                  <a:tcPr/>
                </a:tc>
                <a:tc>
                  <a:txBody>
                    <a:bodyPr/>
                    <a:lstStyle/>
                    <a:p>
                      <a:r>
                        <a:rPr lang="en-US" sz="1200" b="1" dirty="0" smtClean="0"/>
                        <a:t>Typical</a:t>
                      </a:r>
                      <a:r>
                        <a:rPr lang="en-US" sz="1200" b="1" baseline="0" dirty="0" smtClean="0"/>
                        <a:t> Constraints</a:t>
                      </a:r>
                      <a:endParaRPr lang="en-US" sz="1200" b="1" dirty="0"/>
                    </a:p>
                  </a:txBody>
                  <a:tcPr/>
                </a:tc>
                <a:extLst>
                  <a:ext uri="{0D108BD9-81ED-4DB2-BD59-A6C34878D82A}">
                    <a16:rowId xmlns:a16="http://schemas.microsoft.com/office/drawing/2014/main" val="2763134032"/>
                  </a:ext>
                </a:extLst>
              </a:tr>
              <a:tr h="494249">
                <a:tc>
                  <a:txBody>
                    <a:bodyPr/>
                    <a:lstStyle/>
                    <a:p>
                      <a:r>
                        <a:rPr lang="en-US" sz="1200" dirty="0" smtClean="0"/>
                        <a:t>Transportation</a:t>
                      </a:r>
                      <a:endParaRPr lang="en-US" sz="1200" dirty="0"/>
                    </a:p>
                  </a:txBody>
                  <a:tcPr/>
                </a:tc>
                <a:tc>
                  <a:txBody>
                    <a:bodyPr/>
                    <a:lstStyle/>
                    <a:p>
                      <a:r>
                        <a:rPr lang="en-US" sz="1200" dirty="0" smtClean="0"/>
                        <a:t>Amount to ship between sources of supply and destinations</a:t>
                      </a:r>
                      <a:endParaRPr lang="en-US" sz="1200" dirty="0"/>
                    </a:p>
                  </a:txBody>
                  <a:tcPr/>
                </a:tc>
                <a:tc>
                  <a:txBody>
                    <a:bodyPr/>
                    <a:lstStyle/>
                    <a:p>
                      <a:r>
                        <a:rPr lang="en-US" sz="1200" b="0" i="0" u="none" strike="noStrike" cap="none" dirty="0" smtClean="0">
                          <a:solidFill>
                            <a:schemeClr val="tx1"/>
                          </a:solidFill>
                          <a:effectLst/>
                          <a:latin typeface="+mn-lt"/>
                          <a:ea typeface="+mn-ea"/>
                          <a:cs typeface="+mn-cs"/>
                          <a:sym typeface="Arial"/>
                        </a:rPr>
                        <a:t>Minimize total </a:t>
                      </a:r>
                    </a:p>
                    <a:p>
                      <a:r>
                        <a:rPr lang="en-US" sz="1200" b="0" i="0" u="none" strike="noStrike" cap="none" dirty="0" smtClean="0">
                          <a:solidFill>
                            <a:schemeClr val="tx1"/>
                          </a:solidFill>
                          <a:effectLst/>
                          <a:latin typeface="+mn-lt"/>
                          <a:ea typeface="+mn-ea"/>
                          <a:cs typeface="+mn-cs"/>
                          <a:sym typeface="Arial"/>
                        </a:rPr>
                        <a:t>transportation cost </a:t>
                      </a:r>
                    </a:p>
                  </a:txBody>
                  <a:tcPr/>
                </a:tc>
                <a:tc>
                  <a:txBody>
                    <a:bodyPr/>
                    <a:lstStyle/>
                    <a:p>
                      <a:r>
                        <a:rPr lang="en-US" sz="1200" b="0" i="0" u="none" strike="noStrike" cap="none" dirty="0" smtClean="0">
                          <a:solidFill>
                            <a:schemeClr val="tx1"/>
                          </a:solidFill>
                          <a:effectLst/>
                          <a:latin typeface="+mn-lt"/>
                          <a:ea typeface="+mn-ea"/>
                          <a:cs typeface="+mn-cs"/>
                          <a:sym typeface="Arial"/>
                        </a:rPr>
                        <a:t>Limited availability at sources;</a:t>
                      </a:r>
                    </a:p>
                    <a:p>
                      <a:r>
                        <a:rPr lang="en-US" sz="1200" b="0" i="0" u="none" strike="noStrike" cap="none" dirty="0" smtClean="0">
                          <a:solidFill>
                            <a:schemeClr val="tx1"/>
                          </a:solidFill>
                          <a:effectLst/>
                          <a:latin typeface="+mn-lt"/>
                          <a:ea typeface="+mn-ea"/>
                          <a:cs typeface="+mn-cs"/>
                          <a:sym typeface="Arial"/>
                        </a:rPr>
                        <a:t>required demands met at </a:t>
                      </a:r>
                    </a:p>
                    <a:p>
                      <a:r>
                        <a:rPr lang="en-US" sz="1200" b="0" i="0" u="none" strike="noStrike" cap="none" dirty="0" smtClean="0">
                          <a:solidFill>
                            <a:schemeClr val="tx1"/>
                          </a:solidFill>
                          <a:effectLst/>
                          <a:latin typeface="+mn-lt"/>
                          <a:ea typeface="+mn-ea"/>
                          <a:cs typeface="+mn-cs"/>
                          <a:sym typeface="Arial"/>
                        </a:rPr>
                        <a:t>destinations </a:t>
                      </a:r>
                    </a:p>
                  </a:txBody>
                  <a:tcPr/>
                </a:tc>
                <a:extLst>
                  <a:ext uri="{0D108BD9-81ED-4DB2-BD59-A6C34878D82A}">
                    <a16:rowId xmlns:a16="http://schemas.microsoft.com/office/drawing/2014/main" val="3472189326"/>
                  </a:ext>
                </a:extLst>
              </a:tr>
              <a:tr h="494249">
                <a:tc>
                  <a:txBody>
                    <a:bodyPr/>
                    <a:lstStyle/>
                    <a:p>
                      <a:r>
                        <a:rPr lang="en-US" sz="1200" dirty="0" smtClean="0"/>
                        <a:t>Multiperiod</a:t>
                      </a:r>
                      <a:r>
                        <a:rPr lang="en-US" sz="1200" baseline="0" dirty="0" smtClean="0"/>
                        <a:t> production planning</a:t>
                      </a:r>
                      <a:endParaRPr lang="en-US" sz="1200" dirty="0"/>
                    </a:p>
                  </a:txBody>
                  <a:tcPr/>
                </a:tc>
                <a:tc>
                  <a:txBody>
                    <a:bodyPr/>
                    <a:lstStyle/>
                    <a:p>
                      <a:r>
                        <a:rPr lang="en-US" sz="1200" b="0" i="0" u="none" strike="noStrike" cap="none" dirty="0" smtClean="0">
                          <a:solidFill>
                            <a:schemeClr val="tx1"/>
                          </a:solidFill>
                          <a:effectLst/>
                          <a:latin typeface="+mn-lt"/>
                          <a:ea typeface="+mn-ea"/>
                          <a:cs typeface="+mn-cs"/>
                          <a:sym typeface="Arial"/>
                        </a:rPr>
                        <a:t>Ouantities of product to produce in each of several time </a:t>
                      </a:r>
                    </a:p>
                    <a:p>
                      <a:r>
                        <a:rPr lang="en-US" sz="1200" b="0" i="0" u="none" strike="noStrike" cap="none" dirty="0" smtClean="0">
                          <a:solidFill>
                            <a:schemeClr val="tx1"/>
                          </a:solidFill>
                          <a:effectLst/>
                          <a:latin typeface="+mn-lt"/>
                          <a:ea typeface="+mn-ea"/>
                          <a:cs typeface="+mn-cs"/>
                          <a:sym typeface="Arial"/>
                        </a:rPr>
                        <a:t>periods; amount of inventory </a:t>
                      </a:r>
                    </a:p>
                    <a:p>
                      <a:r>
                        <a:rPr lang="en-US" sz="1200" b="0" i="0" u="none" strike="noStrike" cap="none" dirty="0" smtClean="0">
                          <a:solidFill>
                            <a:schemeClr val="tx1"/>
                          </a:solidFill>
                          <a:effectLst/>
                          <a:latin typeface="+mn-lt"/>
                          <a:ea typeface="+mn-ea"/>
                          <a:cs typeface="+mn-cs"/>
                          <a:sym typeface="Arial"/>
                        </a:rPr>
                        <a:t>to hold between periods </a:t>
                      </a:r>
                    </a:p>
                  </a:txBody>
                  <a:tcPr/>
                </a:tc>
                <a:tc>
                  <a:txBody>
                    <a:bodyPr/>
                    <a:lstStyle/>
                    <a:p>
                      <a:r>
                        <a:rPr lang="en-US" sz="1200" b="0" i="0" u="none" strike="noStrike" cap="none" dirty="0" smtClean="0">
                          <a:solidFill>
                            <a:schemeClr val="tx1"/>
                          </a:solidFill>
                          <a:effectLst/>
                          <a:latin typeface="+mn-lt"/>
                          <a:ea typeface="+mn-ea"/>
                          <a:cs typeface="+mn-cs"/>
                          <a:sym typeface="Arial"/>
                        </a:rPr>
                        <a:t>Minimize total production and inventory </a:t>
                      </a:r>
                    </a:p>
                    <a:p>
                      <a:r>
                        <a:rPr lang="en-US" sz="1200" b="0" i="0" u="none" strike="noStrike" cap="none" dirty="0" smtClean="0">
                          <a:solidFill>
                            <a:schemeClr val="tx1"/>
                          </a:solidFill>
                          <a:effectLst/>
                          <a:latin typeface="+mn-lt"/>
                          <a:ea typeface="+mn-ea"/>
                          <a:cs typeface="+mn-cs"/>
                          <a:sym typeface="Arial"/>
                        </a:rPr>
                        <a:t>costs </a:t>
                      </a:r>
                    </a:p>
                  </a:txBody>
                  <a:tcPr/>
                </a:tc>
                <a:tc>
                  <a:txBody>
                    <a:bodyPr/>
                    <a:lstStyle/>
                    <a:p>
                      <a:r>
                        <a:rPr lang="en-US" sz="1200" b="0" i="0" u="none" strike="noStrike" cap="none" dirty="0" smtClean="0">
                          <a:solidFill>
                            <a:schemeClr val="tx1"/>
                          </a:solidFill>
                          <a:effectLst/>
                          <a:latin typeface="+mn-lt"/>
                          <a:ea typeface="+mn-ea"/>
                          <a:cs typeface="+mn-cs"/>
                          <a:sym typeface="Arial"/>
                        </a:rPr>
                        <a:t>Limited production rates; </a:t>
                      </a:r>
                    </a:p>
                    <a:p>
                      <a:r>
                        <a:rPr lang="en-US" sz="1200" b="0" i="0" u="none" strike="noStrike" cap="none" dirty="0" smtClean="0">
                          <a:solidFill>
                            <a:schemeClr val="tx1"/>
                          </a:solidFill>
                          <a:effectLst/>
                          <a:latin typeface="+mn-lt"/>
                          <a:ea typeface="+mn-ea"/>
                          <a:cs typeface="+mn-cs"/>
                          <a:sym typeface="Arial"/>
                        </a:rPr>
                        <a:t>material balance equations </a:t>
                      </a:r>
                    </a:p>
                    <a:p>
                      <a:endParaRPr lang="en-US" sz="1200" dirty="0"/>
                    </a:p>
                  </a:txBody>
                  <a:tcPr/>
                </a:tc>
                <a:extLst>
                  <a:ext uri="{0D108BD9-81ED-4DB2-BD59-A6C34878D82A}">
                    <a16:rowId xmlns:a16="http://schemas.microsoft.com/office/drawing/2014/main" val="1012246035"/>
                  </a:ext>
                </a:extLst>
              </a:tr>
              <a:tr h="494249">
                <a:tc>
                  <a:txBody>
                    <a:bodyPr/>
                    <a:lstStyle/>
                    <a:p>
                      <a:r>
                        <a:rPr lang="en-US" sz="1200" dirty="0" smtClean="0"/>
                        <a:t>Multiperiod financial management</a:t>
                      </a:r>
                      <a:endParaRPr lang="en-US" sz="1200" dirty="0"/>
                    </a:p>
                  </a:txBody>
                  <a:tcPr/>
                </a:tc>
                <a:tc>
                  <a:txBody>
                    <a:bodyPr/>
                    <a:lstStyle/>
                    <a:p>
                      <a:r>
                        <a:rPr lang="en-US" sz="1200" dirty="0" smtClean="0"/>
                        <a:t>Amount to invest in short term instruments</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tx1"/>
                          </a:solidFill>
                          <a:effectLst/>
                          <a:latin typeface="+mn-lt"/>
                          <a:ea typeface="+mn-ea"/>
                          <a:cs typeface="+mn-cs"/>
                          <a:sym typeface="Arial"/>
                        </a:rPr>
                        <a:t>Maximize cash on hand </a:t>
                      </a:r>
                    </a:p>
                  </a:txBody>
                  <a:tcPr/>
                </a:tc>
                <a:tc>
                  <a:txBody>
                    <a:bodyPr/>
                    <a:lstStyle/>
                    <a:p>
                      <a:r>
                        <a:rPr lang="en-US" sz="1200" b="0" i="0" u="none" strike="noStrike" cap="none" dirty="0" smtClean="0">
                          <a:solidFill>
                            <a:schemeClr val="tx1"/>
                          </a:solidFill>
                          <a:effectLst/>
                          <a:latin typeface="+mn-lt"/>
                          <a:ea typeface="+mn-ea"/>
                          <a:cs typeface="+mn-cs"/>
                          <a:sym typeface="Arial"/>
                        </a:rPr>
                        <a:t>Cash balance equations; </a:t>
                      </a:r>
                    </a:p>
                    <a:p>
                      <a:r>
                        <a:rPr lang="en-US" sz="1200" b="0" i="0" u="none" strike="noStrike" cap="none" dirty="0" smtClean="0">
                          <a:solidFill>
                            <a:schemeClr val="tx1"/>
                          </a:solidFill>
                          <a:effectLst/>
                          <a:latin typeface="+mn-lt"/>
                          <a:ea typeface="+mn-ea"/>
                          <a:cs typeface="+mn-cs"/>
                          <a:sym typeface="Arial"/>
                        </a:rPr>
                        <a:t>required cash obligations </a:t>
                      </a:r>
                    </a:p>
                    <a:p>
                      <a:endParaRPr lang="en-US" sz="1200" dirty="0"/>
                    </a:p>
                  </a:txBody>
                  <a:tcPr/>
                </a:tc>
                <a:extLst>
                  <a:ext uri="{0D108BD9-81ED-4DB2-BD59-A6C34878D82A}">
                    <a16:rowId xmlns:a16="http://schemas.microsoft.com/office/drawing/2014/main" val="1055267647"/>
                  </a:ext>
                </a:extLst>
              </a:tr>
              <a:tr h="631540">
                <a:tc>
                  <a:txBody>
                    <a:bodyPr/>
                    <a:lstStyle/>
                    <a:p>
                      <a:r>
                        <a:rPr lang="en-US" sz="1200" dirty="0" smtClean="0"/>
                        <a:t>Production/Marketing</a:t>
                      </a:r>
                      <a:endParaRPr lang="en-US" sz="1200" dirty="0"/>
                    </a:p>
                  </a:txBody>
                  <a:tcPr/>
                </a:tc>
                <a:tc>
                  <a:txBody>
                    <a:bodyPr/>
                    <a:lstStyle/>
                    <a:p>
                      <a:r>
                        <a:rPr lang="en-US" sz="1200" dirty="0" smtClean="0"/>
                        <a:t>Allocations</a:t>
                      </a:r>
                      <a:r>
                        <a:rPr lang="en-US" sz="1200" baseline="0" dirty="0" smtClean="0"/>
                        <a:t> od advertising </a:t>
                      </a:r>
                      <a:r>
                        <a:rPr lang="en-US" sz="1200" baseline="0" dirty="0" err="1" smtClean="0"/>
                        <a:t>expenditures;production</a:t>
                      </a:r>
                      <a:r>
                        <a:rPr lang="en-US" sz="1200" baseline="0" dirty="0" smtClean="0"/>
                        <a:t> quantities</a:t>
                      </a:r>
                      <a:endParaRPr lang="en-US" sz="1200" dirty="0"/>
                    </a:p>
                  </a:txBody>
                  <a:tcPr/>
                </a:tc>
                <a:tc>
                  <a:txBody>
                    <a:bodyPr/>
                    <a:lstStyle/>
                    <a:p>
                      <a:r>
                        <a:rPr lang="en-US" sz="1200" dirty="0" smtClean="0"/>
                        <a:t>Maximize</a:t>
                      </a:r>
                      <a:r>
                        <a:rPr lang="en-US" sz="1200" baseline="0" dirty="0" smtClean="0"/>
                        <a:t> profit</a:t>
                      </a:r>
                      <a:endParaRPr lang="en-US" sz="1200" dirty="0"/>
                    </a:p>
                  </a:txBody>
                  <a:tcPr/>
                </a:tc>
                <a:tc>
                  <a:txBody>
                    <a:bodyPr/>
                    <a:lstStyle/>
                    <a:p>
                      <a:r>
                        <a:rPr lang="en-US" sz="1200" b="0" i="0" u="none" strike="noStrike" cap="none" dirty="0" smtClean="0">
                          <a:solidFill>
                            <a:schemeClr val="tx1"/>
                          </a:solidFill>
                          <a:effectLst/>
                          <a:latin typeface="+mn-lt"/>
                          <a:ea typeface="+mn-ea"/>
                          <a:cs typeface="+mn-cs"/>
                          <a:sym typeface="Arial"/>
                        </a:rPr>
                        <a:t>Budget limitation; production </a:t>
                      </a:r>
                    </a:p>
                    <a:p>
                      <a:r>
                        <a:rPr lang="en-US" sz="1200" b="0" i="0" u="none" strike="noStrike" cap="none" dirty="0" smtClean="0">
                          <a:solidFill>
                            <a:schemeClr val="tx1"/>
                          </a:solidFill>
                          <a:effectLst/>
                          <a:latin typeface="+mn-lt"/>
                          <a:ea typeface="+mn-ea"/>
                          <a:cs typeface="+mn-cs"/>
                          <a:sym typeface="Arial"/>
                        </a:rPr>
                        <a:t>Iimitations; demand </a:t>
                      </a:r>
                    </a:p>
                    <a:p>
                      <a:r>
                        <a:rPr lang="en-US" sz="1200" b="0" i="0" u="none" strike="noStrike" cap="none" dirty="0" smtClean="0">
                          <a:solidFill>
                            <a:schemeClr val="tx1"/>
                          </a:solidFill>
                          <a:effectLst/>
                          <a:latin typeface="+mn-lt"/>
                          <a:ea typeface="+mn-ea"/>
                          <a:cs typeface="+mn-cs"/>
                          <a:sym typeface="Arial"/>
                        </a:rPr>
                        <a:t>requirements </a:t>
                      </a:r>
                    </a:p>
                    <a:p>
                      <a:endParaRPr lang="en-US" sz="1200" dirty="0"/>
                    </a:p>
                  </a:txBody>
                  <a:tcPr/>
                </a:tc>
                <a:extLst>
                  <a:ext uri="{0D108BD9-81ED-4DB2-BD59-A6C34878D82A}">
                    <a16:rowId xmlns:a16="http://schemas.microsoft.com/office/drawing/2014/main" val="1135439969"/>
                  </a:ext>
                </a:extLst>
              </a:tr>
            </a:tbl>
          </a:graphicData>
        </a:graphic>
      </p:graphicFrame>
    </p:spTree>
    <p:extLst>
      <p:ext uri="{BB962C8B-B14F-4D97-AF65-F5344CB8AC3E}">
        <p14:creationId xmlns:p14="http://schemas.microsoft.com/office/powerpoint/2010/main" val="3912660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Model for Innis Investments</a:t>
            </a:r>
            <a:endParaRPr sz="3600" b="1" i="0" u="none" strike="noStrike" cap="none" dirty="0">
              <a:solidFill>
                <a:srgbClr val="007FA3"/>
              </a:solidFill>
              <a:latin typeface="+mj-lt"/>
              <a:ea typeface="Arial"/>
              <a:cs typeface="Arial"/>
              <a:sym typeface="Arial"/>
            </a:endParaRPr>
          </a:p>
        </p:txBody>
      </p:sp>
      <p:pic>
        <p:nvPicPr>
          <p:cNvPr id="2" name="Picture 1" descr="An Excel sheet displays three tables. The first table titled, innis investments data, has five columns and six rows. The column headers are as follows. Fund, Expected return, Risk measure, Maximum, and Minimum. The row entries are as follows. Row 1. Low priced stock, 8.13%, 10.57, $200,000, blank. Row 2. Multinational, 9.02%, 13.22, $200,000, $50,000. Row 3. Mid cap, 7.56%, 14.02, $200,000, blank. Row 4. Mortgage, 3.62%, 2.39, $200,000, blank. Row 5, income equity, 7.79%, 9.3, $200,000, $50,000. Investment = $500,000. Target return greater than or equal to 5%. Income equity + balanced greater than or equal to $200,000. The second table titled, model, has two columns and six rows. The column headers are as follows. Fund, amount invested. The row entries are as follows. Row 1. Low priced stock, $ blank. Row 2. Multinational, $50,000. Row 3. Mid cap, $ blank. Row 4. Mortgage, $200,000.00. Row 5. Income equity, $66,371.68. Row 6. Balanced, $183,628.32. Total is $500,000.00. The third table has two columns and three rows. The column headers are as follows. Category, total. The row entries are as follows. Row 1. Risk, 6.3073. Row 2. Weighted return, 5.00%. Row 3. Income equity + balanced, $250,000."/>
          <p:cNvPicPr>
            <a:picLocks noChangeAspect="1"/>
          </p:cNvPicPr>
          <p:nvPr/>
        </p:nvPicPr>
        <p:blipFill>
          <a:blip r:embed="rId3"/>
          <a:stretch>
            <a:fillRect/>
          </a:stretch>
        </p:blipFill>
        <p:spPr>
          <a:xfrm>
            <a:off x="557759" y="1911231"/>
            <a:ext cx="3491648" cy="3281041"/>
          </a:xfrm>
          <a:prstGeom prst="rect">
            <a:avLst/>
          </a:prstGeom>
        </p:spPr>
      </p:pic>
      <p:pic>
        <p:nvPicPr>
          <p:cNvPr id="4" name="Picture 3" descr="A dialog box titled, Solver Parameters, has four sections. The first section reads as follows. Set Objective value box reads, $ c $ 30. Below the value box, three radio buttons read. To colon. Maximum, Minimum, and Value of radio buttons. The Minimum radio button is selected. Below the radio buttons, By Changing Variable Cells colon value box reads, $ c $ 20 colon $ c $ 25. The second section displays a window at the right and command buttons at the right. The command buttons read, Add, Change, Delete, Reset all, Load and or Save. The window displays six lines. Line 1. $ c $ 20 colon $ c $ 25 lesser than or equal to $  e $ 6 colon $ e $ 11. Line 2. $ c $ 21 greater than or equal to $ f $ 7. Line 3. $ c $ 25 lesser than or equal to $ f $ 11. Line 4. $ c $ 26 = $ c $ 13. Line 5. $ c $ 31 greater than or equal to $ c $ 14. Line 6. $ c $ 32 greater than or equal to $ c $ 15.  Below the window, a selected checkbox reads, Make Unconstrained Variables Non Negative. The third section has Select a Solving Method colon drop down box that reads, Simplex L P. The fourth section reads, Solving Method, Select the G R G Nonlinear engine for Solver Problems that are smooth nonlinear. Select the L P Simplex engine for linear Solver Problems, and select the Evolutionary engine for Solver problems that are non smooth. Below this section, three command buttons, namely, Help, Solve, and Close. The Solve button is selected."/>
          <p:cNvPicPr>
            <a:picLocks noChangeAspect="1"/>
          </p:cNvPicPr>
          <p:nvPr/>
        </p:nvPicPr>
        <p:blipFill>
          <a:blip r:embed="rId4"/>
          <a:stretch>
            <a:fillRect/>
          </a:stretch>
        </p:blipFill>
        <p:spPr>
          <a:xfrm>
            <a:off x="4410259" y="1911231"/>
            <a:ext cx="4051420" cy="3824186"/>
          </a:xfrm>
          <a:prstGeom prst="rect">
            <a:avLst/>
          </a:prstGeom>
        </p:spPr>
      </p:pic>
    </p:spTree>
    <p:extLst>
      <p:ext uri="{BB962C8B-B14F-4D97-AF65-F5344CB8AC3E}">
        <p14:creationId xmlns:p14="http://schemas.microsoft.com/office/powerpoint/2010/main" val="2843549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Scaling Issues in Using Solver</a:t>
            </a:r>
            <a:endParaRPr sz="3600" b="1" i="0" u="none" strike="noStrike" cap="none" dirty="0">
              <a:solidFill>
                <a:srgbClr val="007FA3"/>
              </a:solidFill>
              <a:latin typeface="+mj-lt"/>
              <a:ea typeface="Arial"/>
              <a:cs typeface="Arial"/>
              <a:sym typeface="Arial"/>
            </a:endParaRPr>
          </a:p>
        </p:txBody>
      </p:sp>
      <p:sp>
        <p:nvSpPr>
          <p:cNvPr id="556" name="Text placeholder 2"/>
          <p:cNvSpPr txBox="1">
            <a:spLocks noGrp="1"/>
          </p:cNvSpPr>
          <p:nvPr>
            <p:ph type="body" idx="1"/>
          </p:nvPr>
        </p:nvSpPr>
        <p:spPr>
          <a:xfrm>
            <a:off x="457200" y="1600200"/>
            <a:ext cx="8229600" cy="472440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A poorly scaled model is one that computes values of the objective, constraints, or intermediate results that differ by several orders of magnitude.</a:t>
            </a:r>
            <a:endParaRPr sz="2000" dirty="0">
              <a:latin typeface="+mn-lt"/>
            </a:endParaRPr>
          </a:p>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Poor scaling can cause Solver engines to return messages such as “Solver could not find a feasible solution,” “Solver could not improve the current solution,” or even “The linearity conditions required by this Solver engine are not satisfied,” or it may return results that are suboptimal.</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In the Solver options, you can check the box Use Automatic Scaling.</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The best way to avoid scaling problems is to carefully choose the “units” implicitly used in your model so that all computed results are within a few orders of magnitude of each other.</a:t>
            </a:r>
            <a:endParaRPr sz="20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5172749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13.17: </a:t>
            </a:r>
            <a:r>
              <a:rPr lang="en-US" sz="3600" b="1" i="0" u="none" strike="noStrike" cap="none" dirty="0">
                <a:solidFill>
                  <a:srgbClr val="007FA3"/>
                </a:solidFill>
                <a:latin typeface="+mj-lt"/>
                <a:ea typeface="Arial"/>
                <a:cs typeface="Arial"/>
                <a:sym typeface="Arial"/>
              </a:rPr>
              <a:t>Little Investment </a:t>
            </a:r>
            <a:r>
              <a:rPr lang="en-US" sz="3600" b="1" i="0" u="none" strike="noStrike" cap="none" dirty="0" smtClean="0">
                <a:solidFill>
                  <a:srgbClr val="007FA3"/>
                </a:solidFill>
                <a:latin typeface="+mj-lt"/>
                <a:ea typeface="Arial"/>
                <a:cs typeface="Arial"/>
                <a:sym typeface="Arial"/>
              </a:rPr>
              <a:t>Advisors </a:t>
            </a:r>
            <a:r>
              <a:rPr lang="en-US" sz="2000" b="0" i="0" u="none" strike="noStrike" cap="none" dirty="0" smtClean="0">
                <a:solidFill>
                  <a:srgbClr val="007FA3"/>
                </a:solidFill>
                <a:latin typeface="+mj-lt"/>
                <a:ea typeface="Arial"/>
                <a:cs typeface="Arial"/>
                <a:sym typeface="Arial"/>
              </a:rPr>
              <a:t>(1 of 4)</a:t>
            </a:r>
            <a:endParaRPr sz="2000" b="0" i="0" u="none" strike="noStrike" cap="none" dirty="0">
              <a:solidFill>
                <a:srgbClr val="007FA3"/>
              </a:solidFill>
              <a:latin typeface="+mj-lt"/>
              <a:ea typeface="Arial"/>
              <a:cs typeface="Arial"/>
              <a:sym typeface="Arial"/>
            </a:endParaRPr>
          </a:p>
        </p:txBody>
      </p:sp>
      <p:sp>
        <p:nvSpPr>
          <p:cNvPr id="562" name="Text placeholder 2"/>
          <p:cNvSpPr txBox="1">
            <a:spLocks noGrp="1"/>
          </p:cNvSpPr>
          <p:nvPr>
            <p:ph type="body" idx="1"/>
          </p:nvPr>
        </p:nvSpPr>
        <p:spPr>
          <a:xfrm>
            <a:off x="457200" y="1600201"/>
            <a:ext cx="8229600" cy="1828799"/>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Little Investment Advisors is working with a client on determining an optimal portfolio of bond funds. The client has $350,000 to invest and wants to achieve the largest weighted percentage return and keep the weighted risk measure no greater than 5.00.</a:t>
            </a:r>
            <a:endParaRPr sz="2200" b="0" i="0" u="none" strike="noStrike" cap="none" dirty="0">
              <a:solidFill>
                <a:srgbClr val="000000"/>
              </a:solidFill>
              <a:latin typeface="+mn-lt"/>
              <a:ea typeface="Arial"/>
              <a:cs typeface="Arial"/>
              <a:sym typeface="Arial"/>
            </a:endParaRPr>
          </a:p>
        </p:txBody>
      </p:sp>
      <p:graphicFrame>
        <p:nvGraphicFramePr>
          <p:cNvPr id="563" name="Table 3"/>
          <p:cNvGraphicFramePr/>
          <p:nvPr>
            <p:extLst>
              <p:ext uri="{D42A27DB-BD31-4B8C-83A1-F6EECF244321}">
                <p14:modId xmlns:p14="http://schemas.microsoft.com/office/powerpoint/2010/main" val="4090492373"/>
              </p:ext>
            </p:extLst>
          </p:nvPr>
        </p:nvGraphicFramePr>
        <p:xfrm>
          <a:off x="533400" y="3505200"/>
          <a:ext cx="8039100" cy="2743270"/>
        </p:xfrm>
        <a:graphic>
          <a:graphicData uri="http://schemas.openxmlformats.org/drawingml/2006/table">
            <a:tbl>
              <a:tblPr firstRow="1" bandRow="1">
                <a:tableStyleId>{5940675A-B579-460E-94D1-54222C63F5DA}</a:tableStyleId>
              </a:tblPr>
              <a:tblGrid>
                <a:gridCol w="4677294">
                  <a:extLst>
                    <a:ext uri="{9D8B030D-6E8A-4147-A177-3AD203B41FA5}">
                      <a16:colId xmlns:a16="http://schemas.microsoft.com/office/drawing/2014/main" val="20000"/>
                    </a:ext>
                  </a:extLst>
                </a:gridCol>
                <a:gridCol w="1900152">
                  <a:extLst>
                    <a:ext uri="{9D8B030D-6E8A-4147-A177-3AD203B41FA5}">
                      <a16:colId xmlns:a16="http://schemas.microsoft.com/office/drawing/2014/main" val="20001"/>
                    </a:ext>
                  </a:extLst>
                </a:gridCol>
                <a:gridCol w="1461654">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400" b="1" u="none" strike="noStrike" cap="none" dirty="0">
                          <a:sym typeface="Arial"/>
                        </a:rPr>
                        <a:t>Bond Portfolio</a:t>
                      </a:r>
                      <a:endParaRPr sz="14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b="1" u="none" strike="noStrike" cap="none" dirty="0">
                          <a:sym typeface="Arial"/>
                        </a:rPr>
                        <a:t>Expected Return</a:t>
                      </a:r>
                      <a:endParaRPr sz="14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b="1" u="none" strike="noStrike" cap="none" dirty="0">
                          <a:sym typeface="Arial"/>
                        </a:rPr>
                        <a:t>Risk Measure</a:t>
                      </a:r>
                      <a:endParaRPr sz="1400" b="1" u="none" strike="noStrike" cap="none" dirty="0">
                        <a:latin typeface="+mn-lt"/>
                      </a:endParaRPr>
                    </a:p>
                  </a:txBody>
                  <a:tcPr marL="91450" marR="91450" marT="45725" marB="45725"/>
                </a:tc>
                <a:extLst>
                  <a:ext uri="{0D108BD9-81ED-4DB2-BD59-A6C34878D82A}">
                    <a16:rowId xmlns:a16="http://schemas.microsoft.com/office/drawing/2014/main" val="10000"/>
                  </a:ext>
                </a:extLst>
              </a:tr>
              <a:tr h="370850">
                <a:tc>
                  <a:txBody>
                    <a:bodyPr/>
                    <a:lstStyle/>
                    <a:p>
                      <a:pPr marL="429768" marR="0" lvl="0" indent="-429768" algn="l" rtl="0">
                        <a:spcBef>
                          <a:spcPts val="0"/>
                        </a:spcBef>
                        <a:spcAft>
                          <a:spcPts val="0"/>
                        </a:spcAft>
                        <a:buClr>
                          <a:schemeClr val="lt2"/>
                        </a:buClr>
                        <a:buSzPts val="1600"/>
                        <a:buFont typeface="Arial"/>
                        <a:buAutoNum type="arabicPeriod"/>
                      </a:pPr>
                      <a:r>
                        <a:rPr lang="en-US" sz="1400" u="none" strike="noStrike" cap="none" dirty="0">
                          <a:sym typeface="Arial"/>
                        </a:rPr>
                        <a:t>Ohio National Bond Portfolio</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6.11%</a:t>
                      </a:r>
                      <a:endParaRPr sz="14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4.62</a:t>
                      </a:r>
                      <a:endParaRPr sz="1400" u="none" strike="noStrike" cap="none">
                        <a:latin typeface="+mn-lt"/>
                      </a:endParaRPr>
                    </a:p>
                  </a:txBody>
                  <a:tcPr marL="91450" marR="91450" marT="45725" marB="45725"/>
                </a:tc>
                <a:extLst>
                  <a:ext uri="{0D108BD9-81ED-4DB2-BD59-A6C34878D82A}">
                    <a16:rowId xmlns:a16="http://schemas.microsoft.com/office/drawing/2014/main" val="10001"/>
                  </a:ext>
                </a:extLst>
              </a:tr>
              <a:tr h="370850">
                <a:tc>
                  <a:txBody>
                    <a:bodyPr/>
                    <a:lstStyle/>
                    <a:p>
                      <a:pPr marL="429768" marR="0" lvl="0" indent="-429768" algn="l" rtl="0">
                        <a:spcBef>
                          <a:spcPts val="0"/>
                        </a:spcBef>
                        <a:spcAft>
                          <a:spcPts val="0"/>
                        </a:spcAft>
                        <a:buClr>
                          <a:schemeClr val="lt2"/>
                        </a:buClr>
                        <a:buSzPts val="1600"/>
                        <a:buFont typeface="Arial"/>
                        <a:buAutoNum type="arabicPeriod" startAt="2"/>
                      </a:pPr>
                      <a:r>
                        <a:rPr lang="en-US" sz="1400" u="none" strike="noStrike" cap="none" dirty="0">
                          <a:sym typeface="Arial"/>
                        </a:rPr>
                        <a:t>P</a:t>
                      </a:r>
                      <a:r>
                        <a:rPr lang="en-US" sz="100" u="none" strike="noStrike" cap="none" dirty="0">
                          <a:sym typeface="Arial"/>
                        </a:rPr>
                        <a:t> </a:t>
                      </a:r>
                      <a:r>
                        <a:rPr lang="en-US" sz="1400" u="none" strike="noStrike" cap="none" dirty="0">
                          <a:sym typeface="Arial"/>
                        </a:rPr>
                        <a:t>I</a:t>
                      </a:r>
                      <a:r>
                        <a:rPr lang="en-US" sz="100" u="none" strike="noStrike" cap="none" dirty="0">
                          <a:sym typeface="Arial"/>
                        </a:rPr>
                        <a:t> </a:t>
                      </a:r>
                      <a:r>
                        <a:rPr lang="en-US" sz="1400" u="none" strike="noStrike" cap="none" dirty="0">
                          <a:sym typeface="Arial"/>
                        </a:rPr>
                        <a:t>M</a:t>
                      </a:r>
                      <a:r>
                        <a:rPr lang="en-US" sz="100" u="none" strike="noStrike" cap="none" dirty="0">
                          <a:sym typeface="Arial"/>
                        </a:rPr>
                        <a:t> </a:t>
                      </a:r>
                      <a:r>
                        <a:rPr lang="en-US" sz="1400" u="none" strike="noStrike" cap="none" dirty="0">
                          <a:sym typeface="Arial"/>
                        </a:rPr>
                        <a:t>C</a:t>
                      </a:r>
                      <a:r>
                        <a:rPr lang="en-US" sz="100" u="none" strike="noStrike" cap="none" dirty="0">
                          <a:sym typeface="Arial"/>
                        </a:rPr>
                        <a:t> </a:t>
                      </a:r>
                      <a:r>
                        <a:rPr lang="en-US" sz="1400" u="none" strike="noStrike" cap="none" dirty="0">
                          <a:sym typeface="Arial"/>
                        </a:rPr>
                        <a:t>O Global Bond Unhedged Portfolio</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7.61%</a:t>
                      </a:r>
                      <a:endParaRPr sz="14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7.22</a:t>
                      </a:r>
                      <a:endParaRPr sz="1400" u="none" strike="noStrike" cap="none">
                        <a:latin typeface="+mn-lt"/>
                      </a:endParaRPr>
                    </a:p>
                  </a:txBody>
                  <a:tcPr marL="91450" marR="91450" marT="45725" marB="45725"/>
                </a:tc>
                <a:extLst>
                  <a:ext uri="{0D108BD9-81ED-4DB2-BD59-A6C34878D82A}">
                    <a16:rowId xmlns:a16="http://schemas.microsoft.com/office/drawing/2014/main" val="10002"/>
                  </a:ext>
                </a:extLst>
              </a:tr>
              <a:tr h="370850">
                <a:tc>
                  <a:txBody>
                    <a:bodyPr/>
                    <a:lstStyle/>
                    <a:p>
                      <a:pPr marL="429768" marR="0" lvl="0" indent="-429768" algn="l" rtl="0">
                        <a:spcBef>
                          <a:spcPts val="0"/>
                        </a:spcBef>
                        <a:spcAft>
                          <a:spcPts val="0"/>
                        </a:spcAft>
                        <a:buClr>
                          <a:schemeClr val="lt2"/>
                        </a:buClr>
                        <a:buSzPts val="1600"/>
                        <a:buFont typeface="Arial"/>
                        <a:buAutoNum type="arabicPeriod" startAt="3"/>
                      </a:pPr>
                      <a:r>
                        <a:rPr lang="en-US" sz="1400" u="none" strike="noStrike" cap="none" dirty="0">
                          <a:sym typeface="Arial"/>
                        </a:rPr>
                        <a:t>Federated High Income Bond Portfolio</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5.29%</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9.75</a:t>
                      </a:r>
                      <a:endParaRPr sz="1400" u="none" strike="noStrike" cap="none">
                        <a:latin typeface="+mn-lt"/>
                      </a:endParaRPr>
                    </a:p>
                  </a:txBody>
                  <a:tcPr marL="91450" marR="91450" marT="45725" marB="45725"/>
                </a:tc>
                <a:extLst>
                  <a:ext uri="{0D108BD9-81ED-4DB2-BD59-A6C34878D82A}">
                    <a16:rowId xmlns:a16="http://schemas.microsoft.com/office/drawing/2014/main" val="10003"/>
                  </a:ext>
                </a:extLst>
              </a:tr>
              <a:tr h="370850">
                <a:tc>
                  <a:txBody>
                    <a:bodyPr/>
                    <a:lstStyle/>
                    <a:p>
                      <a:pPr marL="429768" marR="0" lvl="0" indent="-429768" algn="l" rtl="0">
                        <a:spcBef>
                          <a:spcPts val="0"/>
                        </a:spcBef>
                        <a:spcAft>
                          <a:spcPts val="0"/>
                        </a:spcAft>
                        <a:buClr>
                          <a:schemeClr val="lt2"/>
                        </a:buClr>
                        <a:buSzPts val="1600"/>
                        <a:buFont typeface="Arial"/>
                        <a:buAutoNum type="arabicPeriod" startAt="4"/>
                      </a:pPr>
                      <a:r>
                        <a:rPr lang="en-US" sz="1400" u="none" strike="noStrike" cap="none" dirty="0">
                          <a:sym typeface="Arial"/>
                        </a:rPr>
                        <a:t>Morgan Stanley U</a:t>
                      </a:r>
                      <a:r>
                        <a:rPr lang="en-US" sz="100" u="none" strike="noStrike" cap="none" dirty="0">
                          <a:sym typeface="Arial"/>
                        </a:rPr>
                        <a:t> </a:t>
                      </a:r>
                      <a:r>
                        <a:rPr lang="en-US" sz="1400" u="none" strike="noStrike" cap="none" dirty="0">
                          <a:sym typeface="Arial"/>
                        </a:rPr>
                        <a:t>I</a:t>
                      </a:r>
                      <a:r>
                        <a:rPr lang="en-US" sz="100" u="none" strike="noStrike" cap="none" dirty="0">
                          <a:sym typeface="Arial"/>
                        </a:rPr>
                        <a:t> </a:t>
                      </a:r>
                      <a:r>
                        <a:rPr lang="en-US" sz="1400" u="none" strike="noStrike" cap="none" dirty="0">
                          <a:sym typeface="Arial"/>
                        </a:rPr>
                        <a:t>F Core Plus Fixed Income Portfolio</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2.79%</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a:sym typeface="Arial"/>
                        </a:rPr>
                        <a:t>3.95</a:t>
                      </a:r>
                      <a:endParaRPr sz="1400" u="none" strike="noStrike" cap="none">
                        <a:latin typeface="+mn-lt"/>
                      </a:endParaRPr>
                    </a:p>
                  </a:txBody>
                  <a:tcPr marL="91450" marR="91450" marT="45725" marB="45725"/>
                </a:tc>
                <a:extLst>
                  <a:ext uri="{0D108BD9-81ED-4DB2-BD59-A6C34878D82A}">
                    <a16:rowId xmlns:a16="http://schemas.microsoft.com/office/drawing/2014/main" val="10004"/>
                  </a:ext>
                </a:extLst>
              </a:tr>
              <a:tr h="370850">
                <a:tc>
                  <a:txBody>
                    <a:bodyPr/>
                    <a:lstStyle/>
                    <a:p>
                      <a:pPr marL="429768" marR="0" lvl="0" indent="-429768" algn="l" rtl="0">
                        <a:spcBef>
                          <a:spcPts val="0"/>
                        </a:spcBef>
                        <a:spcAft>
                          <a:spcPts val="0"/>
                        </a:spcAft>
                        <a:buClr>
                          <a:schemeClr val="lt2"/>
                        </a:buClr>
                        <a:buSzPts val="1600"/>
                        <a:buFont typeface="Arial"/>
                        <a:buAutoNum type="arabicPeriod" startAt="5"/>
                      </a:pPr>
                      <a:r>
                        <a:rPr lang="en-US" sz="1400" u="none" strike="noStrike" cap="none" dirty="0">
                          <a:sym typeface="Arial"/>
                        </a:rPr>
                        <a:t>P</a:t>
                      </a:r>
                      <a:r>
                        <a:rPr lang="en-US" sz="100" u="none" strike="noStrike" cap="none" dirty="0">
                          <a:sym typeface="Arial"/>
                        </a:rPr>
                        <a:t> </a:t>
                      </a:r>
                      <a:r>
                        <a:rPr lang="en-US" sz="1400" u="none" strike="noStrike" cap="none" dirty="0">
                          <a:sym typeface="Arial"/>
                        </a:rPr>
                        <a:t>I</a:t>
                      </a:r>
                      <a:r>
                        <a:rPr lang="en-US" sz="100" u="none" strike="noStrike" cap="none" dirty="0">
                          <a:sym typeface="Arial"/>
                        </a:rPr>
                        <a:t> </a:t>
                      </a:r>
                      <a:r>
                        <a:rPr lang="en-US" sz="1400" u="none" strike="noStrike" cap="none" dirty="0">
                          <a:sym typeface="Arial"/>
                        </a:rPr>
                        <a:t>M</a:t>
                      </a:r>
                      <a:r>
                        <a:rPr lang="en-US" sz="100" u="none" strike="noStrike" cap="none" dirty="0">
                          <a:sym typeface="Arial"/>
                        </a:rPr>
                        <a:t> </a:t>
                      </a:r>
                      <a:r>
                        <a:rPr lang="en-US" sz="1400" u="none" strike="noStrike" cap="none" dirty="0">
                          <a:sym typeface="Arial"/>
                        </a:rPr>
                        <a:t>C</a:t>
                      </a:r>
                      <a:r>
                        <a:rPr lang="en-US" sz="100" u="none" strike="noStrike" cap="none" dirty="0">
                          <a:sym typeface="Arial"/>
                        </a:rPr>
                        <a:t> </a:t>
                      </a:r>
                      <a:r>
                        <a:rPr lang="en-US" sz="1400" u="none" strike="noStrike" cap="none" dirty="0">
                          <a:sym typeface="Arial"/>
                        </a:rPr>
                        <a:t>O Real Return Portfolio</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7.37%</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6.04</a:t>
                      </a:r>
                      <a:endParaRPr sz="1400" u="none" strike="noStrike" cap="none" dirty="0">
                        <a:latin typeface="+mn-lt"/>
                      </a:endParaRPr>
                    </a:p>
                  </a:txBody>
                  <a:tcPr marL="91450" marR="91450" marT="45725" marB="45725"/>
                </a:tc>
                <a:extLst>
                  <a:ext uri="{0D108BD9-81ED-4DB2-BD59-A6C34878D82A}">
                    <a16:rowId xmlns:a16="http://schemas.microsoft.com/office/drawing/2014/main" val="10005"/>
                  </a:ext>
                </a:extLst>
              </a:tr>
              <a:tr h="370850">
                <a:tc>
                  <a:txBody>
                    <a:bodyPr/>
                    <a:lstStyle/>
                    <a:p>
                      <a:pPr marL="429768" marR="0" lvl="0" indent="-429768" algn="l" rtl="0">
                        <a:spcBef>
                          <a:spcPts val="0"/>
                        </a:spcBef>
                        <a:spcAft>
                          <a:spcPts val="0"/>
                        </a:spcAft>
                        <a:buClr>
                          <a:schemeClr val="lt2"/>
                        </a:buClr>
                        <a:buSzPts val="1600"/>
                        <a:buFont typeface="Arial"/>
                        <a:buAutoNum type="arabicPeriod" startAt="6"/>
                      </a:pPr>
                      <a:r>
                        <a:rPr lang="en-US" sz="1400" u="none" strike="noStrike" cap="none" dirty="0">
                          <a:sym typeface="Arial"/>
                        </a:rPr>
                        <a:t>P</a:t>
                      </a:r>
                      <a:r>
                        <a:rPr lang="en-US" sz="100" u="none" strike="noStrike" cap="none" dirty="0">
                          <a:sym typeface="Arial"/>
                        </a:rPr>
                        <a:t> </a:t>
                      </a:r>
                      <a:r>
                        <a:rPr lang="en-US" sz="1400" u="none" strike="noStrike" cap="none" dirty="0">
                          <a:sym typeface="Arial"/>
                        </a:rPr>
                        <a:t>I</a:t>
                      </a:r>
                      <a:r>
                        <a:rPr lang="en-US" sz="100" u="none" strike="noStrike" cap="none" dirty="0">
                          <a:sym typeface="Arial"/>
                        </a:rPr>
                        <a:t> </a:t>
                      </a:r>
                      <a:r>
                        <a:rPr lang="en-US" sz="1400" u="none" strike="noStrike" cap="none" dirty="0">
                          <a:sym typeface="Arial"/>
                        </a:rPr>
                        <a:t>M</a:t>
                      </a:r>
                      <a:r>
                        <a:rPr lang="en-US" sz="100" u="none" strike="noStrike" cap="none" dirty="0">
                          <a:sym typeface="Arial"/>
                        </a:rPr>
                        <a:t> </a:t>
                      </a:r>
                      <a:r>
                        <a:rPr lang="en-US" sz="1400" u="none" strike="noStrike" cap="none" dirty="0">
                          <a:sym typeface="Arial"/>
                        </a:rPr>
                        <a:t>C</a:t>
                      </a:r>
                      <a:r>
                        <a:rPr lang="en-US" sz="100" u="none" strike="noStrike" cap="none" dirty="0">
                          <a:sym typeface="Arial"/>
                        </a:rPr>
                        <a:t> </a:t>
                      </a:r>
                      <a:r>
                        <a:rPr lang="en-US" sz="1400" u="none" strike="noStrike" cap="none" dirty="0">
                          <a:sym typeface="Arial"/>
                        </a:rPr>
                        <a:t>O Total Return Portfolio</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5.65%</a:t>
                      </a:r>
                      <a:endParaRPr sz="14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400" u="none" strike="noStrike" cap="none" dirty="0">
                          <a:sym typeface="Arial"/>
                        </a:rPr>
                        <a:t>5.17</a:t>
                      </a:r>
                      <a:endParaRPr sz="1400" u="none" strike="noStrike" cap="none" dirty="0">
                        <a:latin typeface="+mn-lt"/>
                      </a:endParaRPr>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47257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13.17: Little Investment Advisors </a:t>
            </a:r>
            <a:r>
              <a:rPr lang="en-US" sz="2000" b="0" dirty="0" smtClean="0">
                <a:latin typeface="+mj-lt"/>
              </a:rPr>
              <a:t>(2 </a:t>
            </a:r>
            <a:r>
              <a:rPr lang="en-US" sz="2000" b="0" dirty="0">
                <a:latin typeface="+mj-lt"/>
              </a:rPr>
              <a:t>of 4)</a:t>
            </a:r>
            <a:endParaRPr dirty="0">
              <a:latin typeface="+mj-lt"/>
            </a:endParaRPr>
          </a:p>
        </p:txBody>
      </p:sp>
      <p:sp>
        <p:nvSpPr>
          <p:cNvPr id="569" name="Text placeholder 2"/>
          <p:cNvSpPr txBox="1">
            <a:spLocks noGrp="1"/>
          </p:cNvSpPr>
          <p:nvPr>
            <p:ph type="body" idx="1"/>
          </p:nvPr>
        </p:nvSpPr>
        <p:spPr>
          <a:xfrm>
            <a:off x="457200" y="1572435"/>
            <a:ext cx="1433146" cy="290502"/>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1600" b="0" i="0" u="none" strike="noStrike" cap="none" dirty="0">
                <a:solidFill>
                  <a:schemeClr val="dk1"/>
                </a:solidFill>
                <a:latin typeface="+mn-lt"/>
                <a:ea typeface="Arial"/>
                <a:cs typeface="Arial"/>
                <a:sym typeface="Arial"/>
              </a:rPr>
              <a:t>Model</a:t>
            </a:r>
            <a:endParaRPr sz="1600" b="0" i="0" u="none" strike="noStrike" cap="none" dirty="0">
              <a:solidFill>
                <a:schemeClr val="dk1"/>
              </a:solidFill>
              <a:latin typeface="+mn-lt"/>
              <a:ea typeface="Arial"/>
              <a:cs typeface="Arial"/>
              <a:sym typeface="Arial"/>
            </a:endParaRPr>
          </a:p>
        </p:txBody>
      </p:sp>
      <p:sp>
        <p:nvSpPr>
          <p:cNvPr id="570" name="Text placeholder 3"/>
          <p:cNvSpPr txBox="1">
            <a:spLocks noGrp="1"/>
          </p:cNvSpPr>
          <p:nvPr>
            <p:ph type="body" idx="2"/>
          </p:nvPr>
        </p:nvSpPr>
        <p:spPr>
          <a:xfrm>
            <a:off x="459729" y="2018302"/>
            <a:ext cx="1331493" cy="273175"/>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ct val="100000"/>
              <a:buFont typeface="Arial"/>
              <a:buChar char="–"/>
            </a:pPr>
            <a:r>
              <a:rPr lang="en-US" sz="1600" b="0" i="0" u="none" strike="noStrike" cap="none" dirty="0">
                <a:solidFill>
                  <a:schemeClr val="dk1"/>
                </a:solidFill>
                <a:latin typeface="+mn-lt"/>
                <a:sym typeface="Arial"/>
              </a:rPr>
              <a:t>Define</a:t>
            </a:r>
            <a:endParaRPr sz="1600" dirty="0">
              <a:latin typeface="+mn-lt"/>
            </a:endParaRPr>
          </a:p>
        </p:txBody>
      </p:sp>
      <p:graphicFrame>
        <p:nvGraphicFramePr>
          <p:cNvPr id="2" name="Object 1" descr="X sub 1, through, X sub 6"/>
          <p:cNvGraphicFramePr>
            <a:graphicFrameLocks noChangeAspect="1"/>
          </p:cNvGraphicFramePr>
          <p:nvPr>
            <p:extLst>
              <p:ext uri="{D42A27DB-BD31-4B8C-83A1-F6EECF244321}">
                <p14:modId xmlns:p14="http://schemas.microsoft.com/office/powerpoint/2010/main" val="3894238582"/>
              </p:ext>
            </p:extLst>
          </p:nvPr>
        </p:nvGraphicFramePr>
        <p:xfrm>
          <a:off x="2032000" y="2070100"/>
          <a:ext cx="1336675" cy="260350"/>
        </p:xfrm>
        <a:graphic>
          <a:graphicData uri="http://schemas.openxmlformats.org/presentationml/2006/ole">
            <mc:AlternateContent xmlns:mc="http://schemas.openxmlformats.org/markup-compatibility/2006">
              <mc:Choice xmlns:v="urn:schemas-microsoft-com:vml" Requires="v">
                <p:oleObj spid="_x0000_s94646" name="Equation" r:id="rId4" imgW="1955520" imgH="380880" progId="Equation.DSMT4">
                  <p:embed/>
                </p:oleObj>
              </mc:Choice>
              <mc:Fallback>
                <p:oleObj name="Equation" r:id="rId4" imgW="1955520" imgH="380880" progId="Equation.DSMT4">
                  <p:embed/>
                  <p:pic>
                    <p:nvPicPr>
                      <p:cNvPr id="0" name=""/>
                      <p:cNvPicPr/>
                      <p:nvPr/>
                    </p:nvPicPr>
                    <p:blipFill>
                      <a:blip r:embed="rId5"/>
                      <a:stretch>
                        <a:fillRect/>
                      </a:stretch>
                    </p:blipFill>
                    <p:spPr>
                      <a:xfrm>
                        <a:off x="2032000" y="2070100"/>
                        <a:ext cx="1336675" cy="260350"/>
                      </a:xfrm>
                      <a:prstGeom prst="rect">
                        <a:avLst/>
                      </a:prstGeom>
                    </p:spPr>
                  </p:pic>
                </p:oleObj>
              </mc:Fallback>
            </mc:AlternateContent>
          </a:graphicData>
        </a:graphic>
      </p:graphicFrame>
      <p:sp>
        <p:nvSpPr>
          <p:cNvPr id="572" name="Text placeholder 4"/>
          <p:cNvSpPr txBox="1">
            <a:spLocks noGrp="1"/>
          </p:cNvSpPr>
          <p:nvPr>
            <p:ph type="body" idx="3"/>
          </p:nvPr>
        </p:nvSpPr>
        <p:spPr>
          <a:xfrm>
            <a:off x="3597312" y="1998110"/>
            <a:ext cx="4769114" cy="326738"/>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000"/>
              <a:buFont typeface="Arial"/>
              <a:buNone/>
            </a:pPr>
            <a:r>
              <a:rPr lang="en-US" sz="1600" b="0" i="0" u="none" strike="noStrike" cap="none" dirty="0">
                <a:solidFill>
                  <a:schemeClr val="dk1"/>
                </a:solidFill>
                <a:latin typeface="+mn-lt"/>
                <a:sym typeface="Arial"/>
              </a:rPr>
              <a:t>be the amount invested in each of the six funds.</a:t>
            </a:r>
            <a:endParaRPr sz="1600" dirty="0">
              <a:latin typeface="+mn-lt"/>
            </a:endParaRPr>
          </a:p>
        </p:txBody>
      </p:sp>
      <p:sp>
        <p:nvSpPr>
          <p:cNvPr id="573" name="Text placeholder 5"/>
          <p:cNvSpPr txBox="1">
            <a:spLocks noGrp="1"/>
          </p:cNvSpPr>
          <p:nvPr>
            <p:ph type="body" idx="4"/>
          </p:nvPr>
        </p:nvSpPr>
        <p:spPr>
          <a:xfrm>
            <a:off x="434789" y="2451463"/>
            <a:ext cx="1851211" cy="341811"/>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ct val="100000"/>
              <a:buFont typeface="Arial"/>
              <a:buChar char="–"/>
            </a:pPr>
            <a:r>
              <a:rPr lang="en-US" sz="1600" b="0" i="0" u="none" strike="noStrike" cap="none" dirty="0">
                <a:solidFill>
                  <a:schemeClr val="dk1"/>
                </a:solidFill>
                <a:latin typeface="+mn-lt"/>
                <a:sym typeface="Arial"/>
              </a:rPr>
              <a:t>Maximize</a:t>
            </a:r>
            <a:endParaRPr sz="1600" dirty="0">
              <a:latin typeface="+mn-lt"/>
            </a:endParaRPr>
          </a:p>
        </p:txBody>
      </p:sp>
      <p:graphicFrame>
        <p:nvGraphicFramePr>
          <p:cNvPr id="3" name="Object 2" descr="Start fraction 6.11 X sub 1 + 7.61 X sub 2 + 5.29 X sub 3 + 2.79 X sub 4 + 7.37 X sub 5 + 5.65 X sub 6 right parenthesis over 350,000 end fraction."/>
          <p:cNvGraphicFramePr>
            <a:graphicFrameLocks noChangeAspect="1"/>
          </p:cNvGraphicFramePr>
          <p:nvPr>
            <p:extLst>
              <p:ext uri="{D42A27DB-BD31-4B8C-83A1-F6EECF244321}">
                <p14:modId xmlns:p14="http://schemas.microsoft.com/office/powerpoint/2010/main" val="1832666319"/>
              </p:ext>
            </p:extLst>
          </p:nvPr>
        </p:nvGraphicFramePr>
        <p:xfrm>
          <a:off x="2603500" y="2400300"/>
          <a:ext cx="4289425" cy="519113"/>
        </p:xfrm>
        <a:graphic>
          <a:graphicData uri="http://schemas.openxmlformats.org/presentationml/2006/ole">
            <mc:AlternateContent xmlns:mc="http://schemas.openxmlformats.org/markup-compatibility/2006">
              <mc:Choice xmlns:v="urn:schemas-microsoft-com:vml" Requires="v">
                <p:oleObj spid="_x0000_s94647" name="Equation" r:id="rId6" imgW="6908760" imgH="838080" progId="Equation.DSMT4">
                  <p:embed/>
                </p:oleObj>
              </mc:Choice>
              <mc:Fallback>
                <p:oleObj name="Equation" r:id="rId6" imgW="6908760" imgH="838080" progId="Equation.DSMT4">
                  <p:embed/>
                  <p:pic>
                    <p:nvPicPr>
                      <p:cNvPr id="0" name=""/>
                      <p:cNvPicPr/>
                      <p:nvPr/>
                    </p:nvPicPr>
                    <p:blipFill>
                      <a:blip r:embed="rId7"/>
                      <a:stretch>
                        <a:fillRect/>
                      </a:stretch>
                    </p:blipFill>
                    <p:spPr>
                      <a:xfrm>
                        <a:off x="2603500" y="2400300"/>
                        <a:ext cx="4289425" cy="519113"/>
                      </a:xfrm>
                      <a:prstGeom prst="rect">
                        <a:avLst/>
                      </a:prstGeom>
                    </p:spPr>
                  </p:pic>
                </p:oleObj>
              </mc:Fallback>
            </mc:AlternateContent>
          </a:graphicData>
        </a:graphic>
      </p:graphicFrame>
      <p:sp>
        <p:nvSpPr>
          <p:cNvPr id="575" name="Text placeholder 6"/>
          <p:cNvSpPr txBox="1">
            <a:spLocks noGrp="1"/>
          </p:cNvSpPr>
          <p:nvPr>
            <p:ph type="body" idx="5"/>
          </p:nvPr>
        </p:nvSpPr>
        <p:spPr>
          <a:xfrm>
            <a:off x="434789" y="2907601"/>
            <a:ext cx="766482" cy="318925"/>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ct val="100000"/>
              <a:buFont typeface="Arial"/>
              <a:buChar char="–"/>
            </a:pPr>
            <a:r>
              <a:rPr lang="en-US" sz="1600" b="0" i="0" u="none" strike="noStrike" cap="none" dirty="0">
                <a:solidFill>
                  <a:schemeClr val="dk1"/>
                </a:solidFill>
                <a:latin typeface="+mn-lt"/>
                <a:ea typeface="Arial"/>
                <a:cs typeface="Arial"/>
                <a:sym typeface="Arial"/>
              </a:rPr>
              <a:t> </a:t>
            </a:r>
            <a:endParaRPr sz="1600" b="0" i="0" u="none" strike="noStrike" cap="none" dirty="0">
              <a:solidFill>
                <a:schemeClr val="dk1"/>
              </a:solidFill>
              <a:latin typeface="+mn-lt"/>
              <a:ea typeface="Arial"/>
              <a:cs typeface="Arial"/>
              <a:sym typeface="Arial"/>
            </a:endParaRPr>
          </a:p>
        </p:txBody>
      </p:sp>
      <p:graphicFrame>
        <p:nvGraphicFramePr>
          <p:cNvPr id="4" name="Object 3" descr="X sub 1 + X sub 2 + X sub 3 + X sub 4 + X sub 5 + X sub 6 = 350,000."/>
          <p:cNvGraphicFramePr>
            <a:graphicFrameLocks noChangeAspect="1"/>
          </p:cNvGraphicFramePr>
          <p:nvPr>
            <p:extLst>
              <p:ext uri="{D42A27DB-BD31-4B8C-83A1-F6EECF244321}">
                <p14:modId xmlns:p14="http://schemas.microsoft.com/office/powerpoint/2010/main" val="1660183674"/>
              </p:ext>
            </p:extLst>
          </p:nvPr>
        </p:nvGraphicFramePr>
        <p:xfrm>
          <a:off x="1326114" y="3022600"/>
          <a:ext cx="3779837" cy="285750"/>
        </p:xfrm>
        <a:graphic>
          <a:graphicData uri="http://schemas.openxmlformats.org/presentationml/2006/ole">
            <mc:AlternateContent xmlns:mc="http://schemas.openxmlformats.org/markup-compatibility/2006">
              <mc:Choice xmlns:v="urn:schemas-microsoft-com:vml" Requires="v">
                <p:oleObj spid="_x0000_s94648" name="Equation" r:id="rId8" imgW="5029200" imgH="380880" progId="Equation.DSMT4">
                  <p:embed/>
                </p:oleObj>
              </mc:Choice>
              <mc:Fallback>
                <p:oleObj name="Equation" r:id="rId8" imgW="5029200" imgH="380880" progId="Equation.DSMT4">
                  <p:embed/>
                  <p:pic>
                    <p:nvPicPr>
                      <p:cNvPr id="0" name=""/>
                      <p:cNvPicPr/>
                      <p:nvPr/>
                    </p:nvPicPr>
                    <p:blipFill>
                      <a:blip r:embed="rId9"/>
                      <a:stretch>
                        <a:fillRect/>
                      </a:stretch>
                    </p:blipFill>
                    <p:spPr>
                      <a:xfrm>
                        <a:off x="1326114" y="3022600"/>
                        <a:ext cx="3779837" cy="285750"/>
                      </a:xfrm>
                      <a:prstGeom prst="rect">
                        <a:avLst/>
                      </a:prstGeom>
                    </p:spPr>
                  </p:pic>
                </p:oleObj>
              </mc:Fallback>
            </mc:AlternateContent>
          </a:graphicData>
        </a:graphic>
      </p:graphicFrame>
      <p:sp>
        <p:nvSpPr>
          <p:cNvPr id="577" name="Text placeholder 7"/>
          <p:cNvSpPr txBox="1">
            <a:spLocks noGrp="1"/>
          </p:cNvSpPr>
          <p:nvPr>
            <p:ph type="body" idx="6"/>
          </p:nvPr>
        </p:nvSpPr>
        <p:spPr>
          <a:xfrm>
            <a:off x="452718" y="3411750"/>
            <a:ext cx="766482" cy="318925"/>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ct val="100000"/>
              <a:buFont typeface="Arial"/>
              <a:buChar char="–"/>
            </a:pPr>
            <a:r>
              <a:rPr lang="en-US" sz="1600" b="0" i="0" u="none" strike="noStrike" cap="none" dirty="0">
                <a:solidFill>
                  <a:schemeClr val="dk1"/>
                </a:solidFill>
                <a:latin typeface="+mn-lt"/>
                <a:ea typeface="Arial"/>
                <a:cs typeface="Arial"/>
                <a:sym typeface="Arial"/>
              </a:rPr>
              <a:t> </a:t>
            </a:r>
            <a:endParaRPr sz="1600" b="0" i="0" u="none" strike="noStrike" cap="none" dirty="0">
              <a:solidFill>
                <a:schemeClr val="dk1"/>
              </a:solidFill>
              <a:latin typeface="+mn-lt"/>
              <a:ea typeface="Arial"/>
              <a:cs typeface="Arial"/>
              <a:sym typeface="Arial"/>
            </a:endParaRPr>
          </a:p>
        </p:txBody>
      </p:sp>
      <p:graphicFrame>
        <p:nvGraphicFramePr>
          <p:cNvPr id="5" name="Object 4" descr="Left parenthesis 4.62 X sub 1 + 7.22 X sub 2 + 9.75 X sub 3 + 3.95 X sub 4 + 6.04 X sub 5 + 5.17 X sub 6 right parenthesis less than or equal to 5.00."/>
          <p:cNvGraphicFramePr>
            <a:graphicFrameLocks noChangeAspect="1"/>
          </p:cNvGraphicFramePr>
          <p:nvPr>
            <p:extLst>
              <p:ext uri="{D42A27DB-BD31-4B8C-83A1-F6EECF244321}">
                <p14:modId xmlns:p14="http://schemas.microsoft.com/office/powerpoint/2010/main" val="382887503"/>
              </p:ext>
            </p:extLst>
          </p:nvPr>
        </p:nvGraphicFramePr>
        <p:xfrm>
          <a:off x="1287668" y="3487738"/>
          <a:ext cx="5964238" cy="285750"/>
        </p:xfrm>
        <a:graphic>
          <a:graphicData uri="http://schemas.openxmlformats.org/presentationml/2006/ole">
            <mc:AlternateContent xmlns:mc="http://schemas.openxmlformats.org/markup-compatibility/2006">
              <mc:Choice xmlns:v="urn:schemas-microsoft-com:vml" Requires="v">
                <p:oleObj spid="_x0000_s94649" name="Equation" r:id="rId10" imgW="7937280" imgH="380880" progId="Equation.DSMT4">
                  <p:embed/>
                </p:oleObj>
              </mc:Choice>
              <mc:Fallback>
                <p:oleObj name="Equation" r:id="rId10" imgW="7937280" imgH="380880" progId="Equation.DSMT4">
                  <p:embed/>
                  <p:pic>
                    <p:nvPicPr>
                      <p:cNvPr id="0" name=""/>
                      <p:cNvPicPr/>
                      <p:nvPr/>
                    </p:nvPicPr>
                    <p:blipFill>
                      <a:blip r:embed="rId11"/>
                      <a:stretch>
                        <a:fillRect/>
                      </a:stretch>
                    </p:blipFill>
                    <p:spPr>
                      <a:xfrm>
                        <a:off x="1287668" y="3487738"/>
                        <a:ext cx="5964238" cy="285750"/>
                      </a:xfrm>
                      <a:prstGeom prst="rect">
                        <a:avLst/>
                      </a:prstGeom>
                    </p:spPr>
                  </p:pic>
                </p:oleObj>
              </mc:Fallback>
            </mc:AlternateContent>
          </a:graphicData>
        </a:graphic>
      </p:graphicFrame>
      <p:sp>
        <p:nvSpPr>
          <p:cNvPr id="579" name="Text placeholder 8"/>
          <p:cNvSpPr txBox="1">
            <a:spLocks noGrp="1"/>
          </p:cNvSpPr>
          <p:nvPr>
            <p:ph type="body" idx="7"/>
          </p:nvPr>
        </p:nvSpPr>
        <p:spPr>
          <a:xfrm>
            <a:off x="452718" y="3810000"/>
            <a:ext cx="766482" cy="318925"/>
          </a:xfrm>
          <a:prstGeom prst="rect">
            <a:avLst/>
          </a:prstGeom>
          <a:noFill/>
          <a:ln>
            <a:noFill/>
          </a:ln>
        </p:spPr>
        <p:txBody>
          <a:bodyPr spcFirstLastPara="1" wrap="square" lIns="0" tIns="0" rIns="0" bIns="0" anchor="b" anchorCtr="0">
            <a:noAutofit/>
          </a:bodyPr>
          <a:lstStyle/>
          <a:p>
            <a:pPr marL="742950" marR="0" lvl="1" indent="-285750" algn="l" rtl="0">
              <a:spcAft>
                <a:spcPts val="0"/>
              </a:spcAft>
              <a:buClr>
                <a:srgbClr val="007FA3"/>
              </a:buClr>
              <a:buSzPct val="100000"/>
              <a:buFont typeface="Arial"/>
              <a:buChar char="–"/>
            </a:pPr>
            <a:r>
              <a:rPr lang="en-US" sz="1600" b="0" i="0" u="none" strike="noStrike" cap="none" dirty="0">
                <a:solidFill>
                  <a:schemeClr val="dk1"/>
                </a:solidFill>
                <a:latin typeface="+mn-lt"/>
                <a:ea typeface="Arial"/>
                <a:cs typeface="Arial"/>
                <a:sym typeface="Arial"/>
              </a:rPr>
              <a:t> </a:t>
            </a:r>
            <a:endParaRPr sz="1600" b="0" i="0" u="none" strike="noStrike" cap="none" dirty="0">
              <a:solidFill>
                <a:schemeClr val="dk1"/>
              </a:solidFill>
              <a:latin typeface="+mn-lt"/>
              <a:ea typeface="Arial"/>
              <a:cs typeface="Arial"/>
              <a:sym typeface="Arial"/>
            </a:endParaRPr>
          </a:p>
        </p:txBody>
      </p:sp>
      <p:graphicFrame>
        <p:nvGraphicFramePr>
          <p:cNvPr id="6" name="Object 5" descr="X sub 1, ellipsis, X sub 6 is greater than or equal to 0."/>
          <p:cNvGraphicFramePr>
            <a:graphicFrameLocks noChangeAspect="1"/>
          </p:cNvGraphicFramePr>
          <p:nvPr>
            <p:extLst>
              <p:ext uri="{D42A27DB-BD31-4B8C-83A1-F6EECF244321}">
                <p14:modId xmlns:p14="http://schemas.microsoft.com/office/powerpoint/2010/main" val="2092542050"/>
              </p:ext>
            </p:extLst>
          </p:nvPr>
        </p:nvGraphicFramePr>
        <p:xfrm>
          <a:off x="1350963" y="3863975"/>
          <a:ext cx="1268412" cy="285750"/>
        </p:xfrm>
        <a:graphic>
          <a:graphicData uri="http://schemas.openxmlformats.org/presentationml/2006/ole">
            <mc:AlternateContent xmlns:mc="http://schemas.openxmlformats.org/markup-compatibility/2006">
              <mc:Choice xmlns:v="urn:schemas-microsoft-com:vml" Requires="v">
                <p:oleObj spid="_x0000_s94650" name="Equation" r:id="rId12" imgW="1688760" imgH="380880" progId="Equation.DSMT4">
                  <p:embed/>
                </p:oleObj>
              </mc:Choice>
              <mc:Fallback>
                <p:oleObj name="Equation" r:id="rId12" imgW="1688760" imgH="380880" progId="Equation.DSMT4">
                  <p:embed/>
                  <p:pic>
                    <p:nvPicPr>
                      <p:cNvPr id="0" name=""/>
                      <p:cNvPicPr/>
                      <p:nvPr/>
                    </p:nvPicPr>
                    <p:blipFill>
                      <a:blip r:embed="rId13"/>
                      <a:stretch>
                        <a:fillRect/>
                      </a:stretch>
                    </p:blipFill>
                    <p:spPr>
                      <a:xfrm>
                        <a:off x="1350963" y="3863975"/>
                        <a:ext cx="1268412" cy="285750"/>
                      </a:xfrm>
                      <a:prstGeom prst="rect">
                        <a:avLst/>
                      </a:prstGeom>
                    </p:spPr>
                  </p:pic>
                </p:oleObj>
              </mc:Fallback>
            </mc:AlternateContent>
          </a:graphicData>
        </a:graphic>
      </p:graphicFrame>
      <p:graphicFrame>
        <p:nvGraphicFramePr>
          <p:cNvPr id="581" name="Table 9"/>
          <p:cNvGraphicFramePr/>
          <p:nvPr>
            <p:extLst>
              <p:ext uri="{D42A27DB-BD31-4B8C-83A1-F6EECF244321}">
                <p14:modId xmlns:p14="http://schemas.microsoft.com/office/powerpoint/2010/main" val="3296266609"/>
              </p:ext>
            </p:extLst>
          </p:nvPr>
        </p:nvGraphicFramePr>
        <p:xfrm>
          <a:off x="609600" y="4264781"/>
          <a:ext cx="7918938" cy="2040280"/>
        </p:xfrm>
        <a:graphic>
          <a:graphicData uri="http://schemas.openxmlformats.org/drawingml/2006/table">
            <a:tbl>
              <a:tblPr firstRow="1" bandRow="1">
                <a:tableStyleId>{5940675A-B579-460E-94D1-54222C63F5DA}</a:tableStyleId>
              </a:tblPr>
              <a:tblGrid>
                <a:gridCol w="4679372">
                  <a:extLst>
                    <a:ext uri="{9D8B030D-6E8A-4147-A177-3AD203B41FA5}">
                      <a16:colId xmlns:a16="http://schemas.microsoft.com/office/drawing/2014/main" val="20000"/>
                    </a:ext>
                  </a:extLst>
                </a:gridCol>
                <a:gridCol w="1799759">
                  <a:extLst>
                    <a:ext uri="{9D8B030D-6E8A-4147-A177-3AD203B41FA5}">
                      <a16:colId xmlns:a16="http://schemas.microsoft.com/office/drawing/2014/main" val="20001"/>
                    </a:ext>
                  </a:extLst>
                </a:gridCol>
                <a:gridCol w="1439807">
                  <a:extLst>
                    <a:ext uri="{9D8B030D-6E8A-4147-A177-3AD203B41FA5}">
                      <a16:colId xmlns:a16="http://schemas.microsoft.com/office/drawing/2014/main" val="20002"/>
                    </a:ext>
                  </a:extLst>
                </a:gridCol>
              </a:tblGrid>
              <a:tr h="294325">
                <a:tc>
                  <a:txBody>
                    <a:bodyPr/>
                    <a:lstStyle/>
                    <a:p>
                      <a:pPr marL="0" marR="0" lvl="0" indent="0" algn="l" rtl="0">
                        <a:spcBef>
                          <a:spcPts val="0"/>
                        </a:spcBef>
                        <a:spcAft>
                          <a:spcPts val="0"/>
                        </a:spcAft>
                        <a:buNone/>
                      </a:pPr>
                      <a:r>
                        <a:rPr lang="en-US" sz="1200" b="1" u="none" strike="noStrike" cap="none" dirty="0">
                          <a:sym typeface="Arial"/>
                        </a:rPr>
                        <a:t>Bond Portfolio</a:t>
                      </a:r>
                      <a:endParaRPr sz="12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b="1" u="none" strike="noStrike" cap="none" dirty="0">
                          <a:sym typeface="Arial"/>
                        </a:rPr>
                        <a:t>Expected Return</a:t>
                      </a:r>
                      <a:endParaRPr sz="1200" b="1"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b="1" u="none" strike="noStrike" cap="none" dirty="0">
                          <a:sym typeface="Arial"/>
                        </a:rPr>
                        <a:t>Risk Measure</a:t>
                      </a:r>
                      <a:endParaRPr sz="1200" b="1" u="none" strike="noStrike" cap="none" dirty="0">
                        <a:latin typeface="+mn-lt"/>
                      </a:endParaRPr>
                    </a:p>
                  </a:txBody>
                  <a:tcPr marL="91450" marR="91450" marT="45725" marB="45725"/>
                </a:tc>
                <a:extLst>
                  <a:ext uri="{0D108BD9-81ED-4DB2-BD59-A6C34878D82A}">
                    <a16:rowId xmlns:a16="http://schemas.microsoft.com/office/drawing/2014/main" val="10000"/>
                  </a:ext>
                </a:extLst>
              </a:tr>
              <a:tr h="294325">
                <a:tc>
                  <a:txBody>
                    <a:bodyPr/>
                    <a:lstStyle/>
                    <a:p>
                      <a:pPr marL="429768" marR="0" lvl="0" indent="-429768" algn="l" rtl="0">
                        <a:spcBef>
                          <a:spcPts val="1500"/>
                        </a:spcBef>
                        <a:spcAft>
                          <a:spcPts val="0"/>
                        </a:spcAft>
                        <a:buClr>
                          <a:schemeClr val="lt2"/>
                        </a:buClr>
                        <a:buSzPts val="1400"/>
                        <a:buFont typeface="Arial"/>
                        <a:buAutoNum type="arabicPeriod"/>
                      </a:pPr>
                      <a:r>
                        <a:rPr lang="en-US" sz="1200" u="none" strike="noStrike" cap="none" dirty="0">
                          <a:sym typeface="Arial"/>
                        </a:rPr>
                        <a:t>Ohio National Bond Portfolio</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6.11%</a:t>
                      </a:r>
                      <a:endParaRPr sz="1200" u="none" strike="noStrike" cap="none">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4.62</a:t>
                      </a:r>
                      <a:endParaRPr sz="1200" u="none" strike="noStrike" cap="none">
                        <a:latin typeface="+mn-lt"/>
                      </a:endParaRPr>
                    </a:p>
                  </a:txBody>
                  <a:tcPr marL="91450" marR="91450" marT="45725" marB="45725"/>
                </a:tc>
                <a:extLst>
                  <a:ext uri="{0D108BD9-81ED-4DB2-BD59-A6C34878D82A}">
                    <a16:rowId xmlns:a16="http://schemas.microsoft.com/office/drawing/2014/main" val="10001"/>
                  </a:ext>
                </a:extLst>
              </a:tr>
              <a:tr h="294325">
                <a:tc>
                  <a:txBody>
                    <a:bodyPr/>
                    <a:lstStyle/>
                    <a:p>
                      <a:pPr marL="429768" marR="0" lvl="0" indent="-429768" algn="l" rtl="0">
                        <a:spcBef>
                          <a:spcPts val="1500"/>
                        </a:spcBef>
                        <a:spcAft>
                          <a:spcPts val="0"/>
                        </a:spcAft>
                        <a:buClr>
                          <a:schemeClr val="lt2"/>
                        </a:buClr>
                        <a:buSzPts val="1400"/>
                        <a:buFont typeface="Arial"/>
                        <a:buAutoNum type="arabicPeriod" startAt="2"/>
                      </a:pPr>
                      <a:r>
                        <a:rPr lang="en-US" sz="1200" u="none" strike="noStrike" cap="none" dirty="0">
                          <a:sym typeface="Arial"/>
                        </a:rPr>
                        <a:t>P</a:t>
                      </a:r>
                      <a:r>
                        <a:rPr lang="en-US" sz="100" u="none" strike="noStrike" cap="none" dirty="0">
                          <a:sym typeface="Arial"/>
                        </a:rPr>
                        <a:t> </a:t>
                      </a:r>
                      <a:r>
                        <a:rPr lang="en-US" sz="1200" u="none" strike="noStrike" cap="none" dirty="0">
                          <a:sym typeface="Arial"/>
                        </a:rPr>
                        <a:t>I</a:t>
                      </a:r>
                      <a:r>
                        <a:rPr lang="en-US" sz="100" u="none" strike="noStrike" cap="none" dirty="0">
                          <a:sym typeface="Arial"/>
                        </a:rPr>
                        <a:t> </a:t>
                      </a:r>
                      <a:r>
                        <a:rPr lang="en-US" sz="1200" u="none" strike="noStrike" cap="none" dirty="0">
                          <a:sym typeface="Arial"/>
                        </a:rPr>
                        <a:t>M</a:t>
                      </a:r>
                      <a:r>
                        <a:rPr lang="en-US" sz="100" u="none" strike="noStrike" cap="none" dirty="0">
                          <a:sym typeface="Arial"/>
                        </a:rPr>
                        <a:t> </a:t>
                      </a:r>
                      <a:r>
                        <a:rPr lang="en-US" sz="1200" u="none" strike="noStrike" cap="none" dirty="0">
                          <a:sym typeface="Arial"/>
                        </a:rPr>
                        <a:t>C</a:t>
                      </a:r>
                      <a:r>
                        <a:rPr lang="en-US" sz="100" u="none" strike="noStrike" cap="none" dirty="0">
                          <a:sym typeface="Arial"/>
                        </a:rPr>
                        <a:t> </a:t>
                      </a:r>
                      <a:r>
                        <a:rPr lang="en-US" sz="1200" u="none" strike="noStrike" cap="none" dirty="0">
                          <a:sym typeface="Arial"/>
                        </a:rPr>
                        <a:t>O Global Bond Unhedged Portfolio</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7.61%</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7.22</a:t>
                      </a:r>
                      <a:endParaRPr sz="1200" u="none" strike="noStrike" cap="none">
                        <a:latin typeface="+mn-lt"/>
                      </a:endParaRPr>
                    </a:p>
                  </a:txBody>
                  <a:tcPr marL="91450" marR="91450" marT="45725" marB="45725"/>
                </a:tc>
                <a:extLst>
                  <a:ext uri="{0D108BD9-81ED-4DB2-BD59-A6C34878D82A}">
                    <a16:rowId xmlns:a16="http://schemas.microsoft.com/office/drawing/2014/main" val="10002"/>
                  </a:ext>
                </a:extLst>
              </a:tr>
              <a:tr h="294325">
                <a:tc>
                  <a:txBody>
                    <a:bodyPr/>
                    <a:lstStyle/>
                    <a:p>
                      <a:pPr marL="429768" marR="0" lvl="0" indent="-429768" algn="l" rtl="0">
                        <a:spcBef>
                          <a:spcPts val="1500"/>
                        </a:spcBef>
                        <a:spcAft>
                          <a:spcPts val="0"/>
                        </a:spcAft>
                        <a:buClr>
                          <a:schemeClr val="lt2"/>
                        </a:buClr>
                        <a:buSzPts val="1400"/>
                        <a:buFont typeface="Arial"/>
                        <a:buAutoNum type="arabicPeriod" startAt="3"/>
                      </a:pPr>
                      <a:r>
                        <a:rPr lang="en-US" sz="1200" u="none" strike="noStrike" cap="none" dirty="0">
                          <a:sym typeface="Arial"/>
                        </a:rPr>
                        <a:t>Federated High Income Bond Portfolio</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5.29%</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a:sym typeface="Arial"/>
                        </a:rPr>
                        <a:t>9.75</a:t>
                      </a:r>
                      <a:endParaRPr sz="1200" u="none" strike="noStrike" cap="none">
                        <a:latin typeface="+mn-lt"/>
                      </a:endParaRPr>
                    </a:p>
                  </a:txBody>
                  <a:tcPr marL="91450" marR="91450" marT="45725" marB="45725"/>
                </a:tc>
                <a:extLst>
                  <a:ext uri="{0D108BD9-81ED-4DB2-BD59-A6C34878D82A}">
                    <a16:rowId xmlns:a16="http://schemas.microsoft.com/office/drawing/2014/main" val="10003"/>
                  </a:ext>
                </a:extLst>
              </a:tr>
              <a:tr h="264900">
                <a:tc>
                  <a:txBody>
                    <a:bodyPr/>
                    <a:lstStyle/>
                    <a:p>
                      <a:pPr marL="429768" marR="0" lvl="0" indent="-429768" algn="l" rtl="0">
                        <a:spcBef>
                          <a:spcPts val="1500"/>
                        </a:spcBef>
                        <a:spcAft>
                          <a:spcPts val="0"/>
                        </a:spcAft>
                        <a:buClr>
                          <a:schemeClr val="lt2"/>
                        </a:buClr>
                        <a:buSzPts val="1400"/>
                        <a:buFont typeface="Arial"/>
                        <a:buAutoNum type="arabicPeriod" startAt="4"/>
                      </a:pPr>
                      <a:r>
                        <a:rPr lang="en-US" sz="1200" u="none" strike="noStrike" cap="none" dirty="0">
                          <a:sym typeface="Arial"/>
                        </a:rPr>
                        <a:t>Morgan Stanley U</a:t>
                      </a:r>
                      <a:r>
                        <a:rPr lang="en-US" sz="100" u="none" strike="noStrike" cap="none" dirty="0">
                          <a:sym typeface="Arial"/>
                        </a:rPr>
                        <a:t> </a:t>
                      </a:r>
                      <a:r>
                        <a:rPr lang="en-US" sz="1200" u="none" strike="noStrike" cap="none" dirty="0">
                          <a:sym typeface="Arial"/>
                        </a:rPr>
                        <a:t>I</a:t>
                      </a:r>
                      <a:r>
                        <a:rPr lang="en-US" sz="100" u="none" strike="noStrike" cap="none" dirty="0">
                          <a:sym typeface="Arial"/>
                        </a:rPr>
                        <a:t> </a:t>
                      </a:r>
                      <a:r>
                        <a:rPr lang="en-US" sz="1200" u="none" strike="noStrike" cap="none" dirty="0">
                          <a:sym typeface="Arial"/>
                        </a:rPr>
                        <a:t>F Core Plus Fixed Income Portfolio</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2.79%</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3.95</a:t>
                      </a:r>
                      <a:endParaRPr sz="1200" u="none" strike="noStrike" cap="none" dirty="0">
                        <a:latin typeface="+mn-lt"/>
                      </a:endParaRPr>
                    </a:p>
                  </a:txBody>
                  <a:tcPr marL="91450" marR="91450" marT="45725" marB="45725"/>
                </a:tc>
                <a:extLst>
                  <a:ext uri="{0D108BD9-81ED-4DB2-BD59-A6C34878D82A}">
                    <a16:rowId xmlns:a16="http://schemas.microsoft.com/office/drawing/2014/main" val="10004"/>
                  </a:ext>
                </a:extLst>
              </a:tr>
              <a:tr h="294325">
                <a:tc>
                  <a:txBody>
                    <a:bodyPr/>
                    <a:lstStyle/>
                    <a:p>
                      <a:pPr marL="429768" marR="0" lvl="0" indent="-429768" algn="l" rtl="0">
                        <a:spcBef>
                          <a:spcPts val="1500"/>
                        </a:spcBef>
                        <a:spcAft>
                          <a:spcPts val="0"/>
                        </a:spcAft>
                        <a:buClr>
                          <a:schemeClr val="lt2"/>
                        </a:buClr>
                        <a:buSzPts val="1400"/>
                        <a:buFont typeface="Arial"/>
                        <a:buAutoNum type="arabicPeriod" startAt="5"/>
                      </a:pPr>
                      <a:r>
                        <a:rPr lang="en-US" sz="1200" u="none" strike="noStrike" cap="none" dirty="0">
                          <a:sym typeface="Arial"/>
                        </a:rPr>
                        <a:t>P</a:t>
                      </a:r>
                      <a:r>
                        <a:rPr lang="en-US" sz="100" u="none" strike="noStrike" cap="none" dirty="0">
                          <a:sym typeface="Arial"/>
                        </a:rPr>
                        <a:t> </a:t>
                      </a:r>
                      <a:r>
                        <a:rPr lang="en-US" sz="1200" u="none" strike="noStrike" cap="none" dirty="0">
                          <a:sym typeface="Arial"/>
                        </a:rPr>
                        <a:t>I</a:t>
                      </a:r>
                      <a:r>
                        <a:rPr lang="en-US" sz="100" u="none" strike="noStrike" cap="none" dirty="0">
                          <a:sym typeface="Arial"/>
                        </a:rPr>
                        <a:t> </a:t>
                      </a:r>
                      <a:r>
                        <a:rPr lang="en-US" sz="1200" u="none" strike="noStrike" cap="none" dirty="0">
                          <a:sym typeface="Arial"/>
                        </a:rPr>
                        <a:t>M</a:t>
                      </a:r>
                      <a:r>
                        <a:rPr lang="en-US" sz="100" u="none" strike="noStrike" cap="none" dirty="0">
                          <a:sym typeface="Arial"/>
                        </a:rPr>
                        <a:t> </a:t>
                      </a:r>
                      <a:r>
                        <a:rPr lang="en-US" sz="1200" u="none" strike="noStrike" cap="none" dirty="0">
                          <a:sym typeface="Arial"/>
                        </a:rPr>
                        <a:t>C</a:t>
                      </a:r>
                      <a:r>
                        <a:rPr lang="en-US" sz="100" u="none" strike="noStrike" cap="none" dirty="0">
                          <a:sym typeface="Arial"/>
                        </a:rPr>
                        <a:t> </a:t>
                      </a:r>
                      <a:r>
                        <a:rPr lang="en-US" sz="1200" u="none" strike="noStrike" cap="none" dirty="0">
                          <a:sym typeface="Arial"/>
                        </a:rPr>
                        <a:t>O Real Return Portfolio</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7.37%</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6.04</a:t>
                      </a:r>
                      <a:endParaRPr sz="1200" u="none" strike="noStrike" cap="none" dirty="0">
                        <a:latin typeface="+mn-lt"/>
                      </a:endParaRPr>
                    </a:p>
                  </a:txBody>
                  <a:tcPr marL="91450" marR="91450" marT="45725" marB="45725"/>
                </a:tc>
                <a:extLst>
                  <a:ext uri="{0D108BD9-81ED-4DB2-BD59-A6C34878D82A}">
                    <a16:rowId xmlns:a16="http://schemas.microsoft.com/office/drawing/2014/main" val="10005"/>
                  </a:ext>
                </a:extLst>
              </a:tr>
              <a:tr h="294325">
                <a:tc>
                  <a:txBody>
                    <a:bodyPr/>
                    <a:lstStyle/>
                    <a:p>
                      <a:pPr marL="429768" marR="0" lvl="0" indent="-429768" algn="l" rtl="0">
                        <a:spcBef>
                          <a:spcPts val="1500"/>
                        </a:spcBef>
                        <a:spcAft>
                          <a:spcPts val="0"/>
                        </a:spcAft>
                        <a:buClr>
                          <a:schemeClr val="lt2"/>
                        </a:buClr>
                        <a:buSzPts val="1400"/>
                        <a:buFont typeface="Arial"/>
                        <a:buAutoNum type="arabicPeriod" startAt="6"/>
                      </a:pPr>
                      <a:r>
                        <a:rPr lang="en-US" sz="1200" u="none" strike="noStrike" cap="none" dirty="0">
                          <a:sym typeface="Arial"/>
                        </a:rPr>
                        <a:t>P</a:t>
                      </a:r>
                      <a:r>
                        <a:rPr lang="en-US" sz="100" u="none" strike="noStrike" cap="none" dirty="0">
                          <a:sym typeface="Arial"/>
                        </a:rPr>
                        <a:t> </a:t>
                      </a:r>
                      <a:r>
                        <a:rPr lang="en-US" sz="1200" u="none" strike="noStrike" cap="none" dirty="0">
                          <a:sym typeface="Arial"/>
                        </a:rPr>
                        <a:t>I</a:t>
                      </a:r>
                      <a:r>
                        <a:rPr lang="en-US" sz="100" u="none" strike="noStrike" cap="none" dirty="0">
                          <a:sym typeface="Arial"/>
                        </a:rPr>
                        <a:t> </a:t>
                      </a:r>
                      <a:r>
                        <a:rPr lang="en-US" sz="1200" u="none" strike="noStrike" cap="none" dirty="0">
                          <a:sym typeface="Arial"/>
                        </a:rPr>
                        <a:t>M</a:t>
                      </a:r>
                      <a:r>
                        <a:rPr lang="en-US" sz="100" u="none" strike="noStrike" cap="none" dirty="0">
                          <a:sym typeface="Arial"/>
                        </a:rPr>
                        <a:t> </a:t>
                      </a:r>
                      <a:r>
                        <a:rPr lang="en-US" sz="1200" u="none" strike="noStrike" cap="none" dirty="0">
                          <a:sym typeface="Arial"/>
                        </a:rPr>
                        <a:t>C</a:t>
                      </a:r>
                      <a:r>
                        <a:rPr lang="en-US" sz="100" u="none" strike="noStrike" cap="none" dirty="0">
                          <a:sym typeface="Arial"/>
                        </a:rPr>
                        <a:t> </a:t>
                      </a:r>
                      <a:r>
                        <a:rPr lang="en-US" sz="1200" u="none" strike="noStrike" cap="none" dirty="0">
                          <a:sym typeface="Arial"/>
                        </a:rPr>
                        <a:t>O Total Return Portfolio</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5.65%</a:t>
                      </a:r>
                      <a:endParaRPr sz="1200" u="none" strike="noStrike" cap="none"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sym typeface="Arial"/>
                        </a:rPr>
                        <a:t>5.17</a:t>
                      </a:r>
                      <a:endParaRPr sz="1200" u="none" strike="noStrike" cap="none" dirty="0">
                        <a:latin typeface="+mn-lt"/>
                      </a:endParaRPr>
                    </a:p>
                  </a:txBody>
                  <a:tcPr marL="91450" marR="91450" marT="45725" marB="457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140087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13.17: Little Investment Advisors </a:t>
            </a:r>
            <a:r>
              <a:rPr lang="en-US" sz="2000" b="0" dirty="0" smtClean="0">
                <a:latin typeface="+mj-lt"/>
              </a:rPr>
              <a:t>(3 </a:t>
            </a:r>
            <a:r>
              <a:rPr lang="en-US" sz="2000" b="0" dirty="0">
                <a:latin typeface="+mj-lt"/>
              </a:rPr>
              <a:t>of 4)</a:t>
            </a:r>
            <a:endParaRPr dirty="0">
              <a:latin typeface="+mj-lt"/>
            </a:endParaRPr>
          </a:p>
        </p:txBody>
      </p:sp>
      <p:sp>
        <p:nvSpPr>
          <p:cNvPr id="587" name="Text placeholder 2"/>
          <p:cNvSpPr txBox="1">
            <a:spLocks noGrp="1"/>
          </p:cNvSpPr>
          <p:nvPr>
            <p:ph type="body" idx="1"/>
          </p:nvPr>
        </p:nvSpPr>
        <p:spPr>
          <a:xfrm>
            <a:off x="457200" y="1600201"/>
            <a:ext cx="8191500" cy="87923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smtClean="0">
                <a:solidFill>
                  <a:srgbClr val="000000"/>
                </a:solidFill>
                <a:latin typeface="+mn-lt"/>
                <a:ea typeface="Arial"/>
                <a:cs typeface="Arial"/>
                <a:sym typeface="Arial"/>
              </a:rPr>
              <a:t>Solver </a:t>
            </a:r>
            <a:r>
              <a:rPr lang="en-US" sz="2400" b="0" i="0" u="none" strike="noStrike" cap="none" dirty="0">
                <a:solidFill>
                  <a:srgbClr val="000000"/>
                </a:solidFill>
                <a:latin typeface="+mn-lt"/>
                <a:ea typeface="Arial"/>
                <a:cs typeface="Arial"/>
                <a:sym typeface="Arial"/>
              </a:rPr>
              <a:t>solution without scaling, resulting in an incorrect solution!</a:t>
            </a:r>
            <a:endParaRPr sz="2400" b="0" i="0" u="none" strike="noStrike" cap="none" dirty="0">
              <a:solidFill>
                <a:srgbClr val="000000"/>
              </a:solidFill>
              <a:latin typeface="+mn-lt"/>
              <a:ea typeface="Arial"/>
              <a:cs typeface="Arial"/>
              <a:sym typeface="Arial"/>
            </a:endParaRPr>
          </a:p>
        </p:txBody>
      </p:sp>
      <p:pic>
        <p:nvPicPr>
          <p:cNvPr id="3" name="Picture 2" descr="A spreadsheet titled, Little investment advisors. The spreadsheet has two tables. The first table has the following column headings from left to right. Bond fund, Blank, Expected return, and Risk measure. The row entries are as follows. Row 1. Bond fund, 1. Blank, Ohio National Bond. Expected return, 0.0611. Risk measure, 4.62. Row 2. Bond fund, 2. Blank, P I M C O Global Bond Unhedged. Expected return, 0.0761. Risk measure, 7.22. Row 3. Bond fund, 3. Blank, Federated High Income Bond. Expected return, 0.0529. Risk measure, 9.75. Row 4. Bond fund, 4. Blank, Morgan Stanley U I F Core Plus Fixed Income. Expected return, 0.0279. Risk measure, 3.95. Row 5. Bond fund, 5. Blank, P I M C O Real Return. Expected return, 0.0737. Risk measure, 6.04. Row 6. Bond fund, 6. Blank, P I M C O Total Return. Expected return, 0.0565. Risk measure, 5.17. The investment is $350,000. The target risk is less than or equal to 5.00. Likewise, the table below has the following column headings from left to right. Bond fund, Blank, and Amount invested. The row entries are as follows. Row 1. Bond fund, 1. Blank, Ohio National Bond. Amount invested, $256,338.03. Row 2. Bond fund, 2. Blank, P I M C O Global Bond Unhedged. Amount invested, $0.00. Row 3. Bond fund, 3. Blank, Federated High Income Bond. Amount Invested, $0.00. Row 4. Bond fund, 4. Blank, Morgan Stanley U I F Core Plus Fixed Income. Amount invested, $0.00. Row 5. Bond fund, 5. Blank, P I M C O Real Return. Amount invested, $93,661.97. Row 6. Bond fund, 6. Blank, P I M C O Total Return. Amount invested, $0.00. Total, $350,000.00, risk, 4.62, percent return, 6.11%. A dialog box titled, Options, is displayed on the right side of the tables. The dialog box has the following options. All methods, G R G nonlinear, and Evolutionary. The parameters are as follows. Constraint precision, 0.000001. The checkbox titled, Use Automatic Scaling, is selected. The checkboxes titled, Use Automatic Scaling, Show Iteration Results, and Ignore Integer Constraints are not selected. Integer optimality percent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671" y="2872949"/>
            <a:ext cx="5642578" cy="3173950"/>
          </a:xfrm>
          <a:prstGeom prst="rect">
            <a:avLst/>
          </a:prstGeom>
        </p:spPr>
      </p:pic>
    </p:spTree>
    <p:extLst>
      <p:ext uri="{BB962C8B-B14F-4D97-AF65-F5344CB8AC3E}">
        <p14:creationId xmlns:p14="http://schemas.microsoft.com/office/powerpoint/2010/main" val="10623342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13.17: Little Investment Advisors </a:t>
            </a:r>
            <a:r>
              <a:rPr lang="en-US" sz="2000" b="0" dirty="0" smtClean="0">
                <a:latin typeface="+mj-lt"/>
              </a:rPr>
              <a:t>(4 </a:t>
            </a:r>
            <a:r>
              <a:rPr lang="en-US" sz="2000" b="0" dirty="0">
                <a:latin typeface="+mj-lt"/>
              </a:rPr>
              <a:t>of 4)</a:t>
            </a:r>
            <a:endParaRPr dirty="0">
              <a:latin typeface="+mj-lt"/>
            </a:endParaRPr>
          </a:p>
        </p:txBody>
      </p:sp>
      <p:sp>
        <p:nvSpPr>
          <p:cNvPr id="594" name="Text placeholder 2"/>
          <p:cNvSpPr txBox="1">
            <a:spLocks noGrp="1"/>
          </p:cNvSpPr>
          <p:nvPr>
            <p:ph type="body" idx="1"/>
          </p:nvPr>
        </p:nvSpPr>
        <p:spPr>
          <a:xfrm>
            <a:off x="457200" y="1600201"/>
            <a:ext cx="5867400" cy="589084"/>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Solver solution after scaling the variables</a:t>
            </a:r>
            <a:endParaRPr sz="2400" b="0" i="0" u="none" strike="noStrike" cap="none" dirty="0">
              <a:solidFill>
                <a:srgbClr val="000000"/>
              </a:solidFill>
              <a:latin typeface="+mn-lt"/>
              <a:ea typeface="Arial"/>
              <a:cs typeface="Arial"/>
              <a:sym typeface="Arial"/>
            </a:endParaRPr>
          </a:p>
        </p:txBody>
      </p:sp>
      <p:pic>
        <p:nvPicPr>
          <p:cNvPr id="2" name="Picture 1" descr="A spreadsheet titled, Little investment advisors. The spreadsheet has two tables. The first table has the following column headings from left to right. Bond fund, Blank, Expected return, and Risk measure. The row entries are as follows. Row 1. Bond fund, 1. Blank, Ohio National Bond. Expected return, 0.0611. Risk measure, 4.62. Row 2. Bond fund, 2. Blank, P I M C O Global Bond Unhedged. Expected return, 0.0761. Risk measure, 7.22. Row 3. Bond fund, 3. Blank, Federated High Income Bond. Expected return, 0.0529. Risk measure, 9.75. Row 4. Bond fund, 4. Blank, Morgan Stanley U I F Core Plus Fixed Income. Expected return, 0.0279. Risk measure, 3.95. Row 5. Bond fund, 5. Blank, P I M C O Real Return. Expected return, 0.0737. Risk measure, 6.04. Row 6. Bond fund, 6. Blank, P I M C O Total Return. Expected return, 0.0565. Risk measure, 5.17. The investment is $350,000. The target risk is less than or equal to 5.00. Likewise, the table below has the following column headings from left to right. Bond fund, Blank, and Amount invested. The row entries are as follows. Row 1. Bond fund, 1. Blank, Ohio National Bond. Amount invested, $256,338.03. Row 2. Bond fund, 2. Blank, P I M C O Global Bond Unhedged. Amount invested, $0.00. Row 3. Bond fund, 3. Blank, Federated High Income Bond. Amount invested, $0.00. Row 4. Bond fund, 4. Blank, Morgan Stanley U I F Core Plus Fixed Income. Amount invested, $0.00. Row 5. Bond fund, 5. Blank, P I M C O Real Return. Amount invested, $93,661.97. Row 6. Bond fund, 6. Blank, P I M C O Total Return. Amount invested, $0.00. Total, $350,000.00, risk, 5.00, percent return, 6.45%. A dialog box titled, Options, is displayed on the right side of the tables. The dialog box has the following options. All methods, G R G Nonlinear, and Evolutionary. The parameters are as follows. Constraint precision, 0.000001. The checkbox titled, Use Automatic Scaling, is selected. The checkboxes titled, Use Automatic Scaling, Show Iteration Results, and Ignore Integer Constraints are not selected. Integer optimality percentage, 1."/>
          <p:cNvPicPr>
            <a:picLocks noChangeAspect="1"/>
          </p:cNvPicPr>
          <p:nvPr/>
        </p:nvPicPr>
        <p:blipFill>
          <a:blip r:embed="rId3"/>
          <a:stretch>
            <a:fillRect/>
          </a:stretch>
        </p:blipFill>
        <p:spPr>
          <a:xfrm>
            <a:off x="1385178" y="2365807"/>
            <a:ext cx="6373644" cy="3530445"/>
          </a:xfrm>
          <a:prstGeom prst="rect">
            <a:avLst/>
          </a:prstGeom>
        </p:spPr>
      </p:pic>
    </p:spTree>
    <p:extLst>
      <p:ext uri="{BB962C8B-B14F-4D97-AF65-F5344CB8AC3E}">
        <p14:creationId xmlns:p14="http://schemas.microsoft.com/office/powerpoint/2010/main" val="1434813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Transportation Models</a:t>
            </a:r>
            <a:endParaRPr sz="3600" b="1" i="0" u="none" strike="noStrike" cap="none" dirty="0">
              <a:solidFill>
                <a:srgbClr val="007FA3"/>
              </a:solidFill>
              <a:latin typeface="+mj-lt"/>
              <a:ea typeface="Arial"/>
              <a:cs typeface="Arial"/>
              <a:sym typeface="Arial"/>
            </a:endParaRPr>
          </a:p>
        </p:txBody>
      </p:sp>
      <p:sp>
        <p:nvSpPr>
          <p:cNvPr id="601" name="Text placeholder 2"/>
          <p:cNvSpPr txBox="1">
            <a:spLocks noGrp="1"/>
          </p:cNvSpPr>
          <p:nvPr>
            <p:ph type="body" idx="1"/>
          </p:nvPr>
        </p:nvSpPr>
        <p:spPr>
          <a:xfrm>
            <a:off x="457200" y="1600201"/>
            <a:ext cx="8229600" cy="220980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The </a:t>
            </a:r>
            <a:r>
              <a:rPr lang="en-US" sz="2400" b="1" i="0" u="none" strike="noStrike" cap="none" dirty="0">
                <a:solidFill>
                  <a:srgbClr val="000000"/>
                </a:solidFill>
                <a:latin typeface="+mn-lt"/>
                <a:ea typeface="Arial"/>
                <a:cs typeface="Arial"/>
                <a:sym typeface="Arial"/>
              </a:rPr>
              <a:t>transportation problem </a:t>
            </a:r>
            <a:r>
              <a:rPr lang="en-US" sz="2400" b="0" i="0" u="none" strike="noStrike" cap="none" dirty="0">
                <a:solidFill>
                  <a:srgbClr val="000000"/>
                </a:solidFill>
                <a:latin typeface="+mn-lt"/>
                <a:ea typeface="Arial"/>
                <a:cs typeface="Arial"/>
                <a:sym typeface="Arial"/>
              </a:rPr>
              <a:t>involves determining how much to ship from a set of sources of supply (factories, warehouses, etc.) to a set of demand locations (warehouses, customers, etc.) at minimum cost.</a:t>
            </a:r>
            <a:endParaRPr sz="2400" b="0" i="0" u="none" strike="noStrike" cap="none" dirty="0">
              <a:solidFill>
                <a:srgbClr val="000000"/>
              </a:solidFill>
              <a:latin typeface="+mn-lt"/>
              <a:ea typeface="Arial"/>
              <a:cs typeface="Arial"/>
              <a:sym typeface="Arial"/>
            </a:endParaRPr>
          </a:p>
        </p:txBody>
      </p:sp>
    </p:spTree>
    <p:extLst>
      <p:ext uri="{BB962C8B-B14F-4D97-AF65-F5344CB8AC3E}">
        <p14:creationId xmlns:p14="http://schemas.microsoft.com/office/powerpoint/2010/main" val="18557417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Title 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13.18: </a:t>
            </a:r>
            <a:r>
              <a:rPr lang="en-US" sz="3600" b="1" i="0" u="none" strike="noStrike" cap="none" dirty="0">
                <a:solidFill>
                  <a:srgbClr val="007FA3"/>
                </a:solidFill>
                <a:latin typeface="+mj-lt"/>
                <a:ea typeface="Arial"/>
                <a:cs typeface="Arial"/>
                <a:sym typeface="Arial"/>
              </a:rPr>
              <a:t>General Appliance </a:t>
            </a:r>
            <a:r>
              <a:rPr lang="en-US" sz="3600" b="1" i="0" u="none" strike="noStrike" cap="none" dirty="0" smtClean="0">
                <a:solidFill>
                  <a:srgbClr val="007FA3"/>
                </a:solidFill>
                <a:latin typeface="+mj-lt"/>
                <a:ea typeface="Arial"/>
                <a:cs typeface="Arial"/>
                <a:sym typeface="Arial"/>
              </a:rPr>
              <a:t>Corporation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607" name="Text placeholder 2"/>
          <p:cNvSpPr txBox="1">
            <a:spLocks noGrp="1"/>
          </p:cNvSpPr>
          <p:nvPr>
            <p:ph type="body" idx="1"/>
          </p:nvPr>
        </p:nvSpPr>
        <p:spPr>
          <a:xfrm>
            <a:off x="457200" y="1600200"/>
            <a:ext cx="7972818" cy="527538"/>
          </a:xfrm>
          <a:prstGeom prst="rect">
            <a:avLst/>
          </a:prstGeom>
          <a:noFill/>
          <a:ln>
            <a:noFill/>
          </a:ln>
        </p:spPr>
        <p:txBody>
          <a:bodyPr spcFirstLastPara="1" wrap="square" lIns="0" tIns="0" rIns="0" bIns="0" anchor="b" anchorCtr="0">
            <a:noAutofit/>
          </a:bodyPr>
          <a:lstStyle/>
          <a:p>
            <a:pPr marL="255600" marR="0" lvl="0" indent="-255600" algn="l" rtl="0">
              <a:spcAft>
                <a:spcPts val="0"/>
              </a:spcAft>
              <a:buClr>
                <a:srgbClr val="007FA3"/>
              </a:buClr>
              <a:buSzPct val="100000"/>
              <a:buFont typeface="Arial"/>
              <a:buChar char="•"/>
            </a:pPr>
            <a:r>
              <a:rPr lang="en-US" sz="1600" b="0" i="0" u="none" strike="noStrike" cap="none" dirty="0" smtClean="0">
                <a:solidFill>
                  <a:srgbClr val="000000"/>
                </a:solidFill>
                <a:latin typeface="+mn-lt"/>
                <a:ea typeface="Arial"/>
                <a:cs typeface="Arial"/>
                <a:sym typeface="Arial"/>
              </a:rPr>
              <a:t>G</a:t>
            </a:r>
            <a:r>
              <a:rPr lang="en-US" sz="100" b="0" i="0" u="none" strike="noStrike" cap="none" dirty="0" smtClean="0">
                <a:solidFill>
                  <a:srgbClr val="000000"/>
                </a:solidFill>
                <a:latin typeface="+mn-lt"/>
                <a:ea typeface="Arial"/>
                <a:cs typeface="Arial"/>
                <a:sym typeface="Arial"/>
              </a:rPr>
              <a:t> </a:t>
            </a:r>
            <a:r>
              <a:rPr lang="en-US" sz="1600" b="0" i="0" u="none" strike="noStrike" cap="none" dirty="0">
                <a:solidFill>
                  <a:srgbClr val="000000"/>
                </a:solidFill>
                <a:latin typeface="+mn-lt"/>
                <a:ea typeface="Arial"/>
                <a:cs typeface="Arial"/>
                <a:sym typeface="Arial"/>
              </a:rPr>
              <a:t>A</a:t>
            </a:r>
            <a:r>
              <a:rPr lang="en-US" sz="100" b="0" i="0" u="none" strike="noStrike" cap="none" dirty="0">
                <a:solidFill>
                  <a:srgbClr val="000000"/>
                </a:solidFill>
                <a:latin typeface="+mn-lt"/>
                <a:ea typeface="Arial"/>
                <a:cs typeface="Arial"/>
                <a:sym typeface="Arial"/>
              </a:rPr>
              <a:t> </a:t>
            </a:r>
            <a:r>
              <a:rPr lang="en-US" sz="1600" b="0" i="0" u="none" strike="noStrike" cap="none" dirty="0">
                <a:solidFill>
                  <a:srgbClr val="000000"/>
                </a:solidFill>
                <a:latin typeface="+mn-lt"/>
                <a:ea typeface="Arial"/>
                <a:cs typeface="Arial"/>
                <a:sym typeface="Arial"/>
              </a:rPr>
              <a:t>C produces refrigerants at 2 plants and ships to 5 distribution centers.</a:t>
            </a:r>
            <a:endParaRPr sz="1600" b="0" i="0" u="none" strike="noStrike" cap="none" dirty="0">
              <a:solidFill>
                <a:srgbClr val="000000"/>
              </a:solidFill>
              <a:latin typeface="+mn-lt"/>
              <a:ea typeface="Arial"/>
              <a:cs typeface="Arial"/>
              <a:sym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4197047592"/>
              </p:ext>
            </p:extLst>
          </p:nvPr>
        </p:nvGraphicFramePr>
        <p:xfrm>
          <a:off x="839244" y="2280522"/>
          <a:ext cx="7590774" cy="1692590"/>
        </p:xfrm>
        <a:graphic>
          <a:graphicData uri="http://schemas.openxmlformats.org/drawingml/2006/table">
            <a:tbl>
              <a:tblPr firstRow="1" bandRow="1">
                <a:tableStyleId>{5940675A-B579-460E-94D1-54222C63F5DA}</a:tableStyleId>
              </a:tblPr>
              <a:tblGrid>
                <a:gridCol w="1265129">
                  <a:extLst>
                    <a:ext uri="{9D8B030D-6E8A-4147-A177-3AD203B41FA5}">
                      <a16:colId xmlns:a16="http://schemas.microsoft.com/office/drawing/2014/main" val="216687283"/>
                    </a:ext>
                  </a:extLst>
                </a:gridCol>
                <a:gridCol w="1265129">
                  <a:extLst>
                    <a:ext uri="{9D8B030D-6E8A-4147-A177-3AD203B41FA5}">
                      <a16:colId xmlns:a16="http://schemas.microsoft.com/office/drawing/2014/main" val="1328609050"/>
                    </a:ext>
                  </a:extLst>
                </a:gridCol>
                <a:gridCol w="1265129">
                  <a:extLst>
                    <a:ext uri="{9D8B030D-6E8A-4147-A177-3AD203B41FA5}">
                      <a16:colId xmlns:a16="http://schemas.microsoft.com/office/drawing/2014/main" val="837222611"/>
                    </a:ext>
                  </a:extLst>
                </a:gridCol>
                <a:gridCol w="1265129">
                  <a:extLst>
                    <a:ext uri="{9D8B030D-6E8A-4147-A177-3AD203B41FA5}">
                      <a16:colId xmlns:a16="http://schemas.microsoft.com/office/drawing/2014/main" val="2806977351"/>
                    </a:ext>
                  </a:extLst>
                </a:gridCol>
                <a:gridCol w="1265129">
                  <a:extLst>
                    <a:ext uri="{9D8B030D-6E8A-4147-A177-3AD203B41FA5}">
                      <a16:colId xmlns:a16="http://schemas.microsoft.com/office/drawing/2014/main" val="2027031630"/>
                    </a:ext>
                  </a:extLst>
                </a:gridCol>
                <a:gridCol w="1265129">
                  <a:extLst>
                    <a:ext uri="{9D8B030D-6E8A-4147-A177-3AD203B41FA5}">
                      <a16:colId xmlns:a16="http://schemas.microsoft.com/office/drawing/2014/main" val="2633971507"/>
                    </a:ext>
                  </a:extLst>
                </a:gridCol>
              </a:tblGrid>
              <a:tr h="538128">
                <a:tc>
                  <a:txBody>
                    <a:bodyPr/>
                    <a:lstStyle/>
                    <a:p>
                      <a:r>
                        <a:rPr lang="en-US" sz="1100" b="1" dirty="0" smtClean="0"/>
                        <a:t>Plant</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100" b="1" dirty="0" smtClean="0"/>
                        <a:t>Distribution center: Cleveland</a:t>
                      </a:r>
                      <a:endParaRPr lang="en-US" sz="1100" b="1" dirty="0"/>
                    </a:p>
                  </a:txBody>
                  <a:tcPr>
                    <a:lnL w="12700" cap="flat" cmpd="sng" algn="ctr">
                      <a:solidFill>
                        <a:schemeClr val="tx1"/>
                      </a:solidFill>
                      <a:prstDash val="solid"/>
                      <a:round/>
                      <a:headEnd type="none" w="med" len="med"/>
                      <a:tailEnd type="none" w="med" len="med"/>
                    </a:lnL>
                  </a:tcPr>
                </a:tc>
                <a:tc>
                  <a:txBody>
                    <a:bodyPr/>
                    <a:lstStyle/>
                    <a:p>
                      <a:r>
                        <a:rPr lang="en-US" sz="1100" b="1" dirty="0" smtClean="0"/>
                        <a:t>Distribution center: Baltimore</a:t>
                      </a:r>
                      <a:endParaRPr lang="en-US" sz="1100" b="1" dirty="0"/>
                    </a:p>
                  </a:txBody>
                  <a:tcPr/>
                </a:tc>
                <a:tc>
                  <a:txBody>
                    <a:bodyPr/>
                    <a:lstStyle/>
                    <a:p>
                      <a:r>
                        <a:rPr lang="en-US" sz="1100" b="1" dirty="0" smtClean="0"/>
                        <a:t>Distribution center: Chicago</a:t>
                      </a:r>
                      <a:endParaRPr lang="en-US" sz="1100" b="1" dirty="0"/>
                    </a:p>
                  </a:txBody>
                  <a:tcPr/>
                </a:tc>
                <a:tc>
                  <a:txBody>
                    <a:bodyPr/>
                    <a:lstStyle/>
                    <a:p>
                      <a:r>
                        <a:rPr lang="en-US" sz="1100" b="1" dirty="0" smtClean="0"/>
                        <a:t>Distribution center: Phoenix</a:t>
                      </a:r>
                      <a:endParaRPr lang="en-US" sz="1100" b="1" dirty="0"/>
                    </a:p>
                  </a:txBody>
                  <a:tcPr/>
                </a:tc>
                <a:tc>
                  <a:txBody>
                    <a:bodyPr/>
                    <a:lstStyle/>
                    <a:p>
                      <a:r>
                        <a:rPr lang="en-US" sz="1100" b="1" dirty="0" smtClean="0"/>
                        <a:t>Distribution center: Capacity</a:t>
                      </a:r>
                      <a:endParaRPr lang="en-US" sz="1100" b="1" dirty="0"/>
                    </a:p>
                  </a:txBody>
                  <a:tcPr/>
                </a:tc>
                <a:extLst>
                  <a:ext uri="{0D108BD9-81ED-4DB2-BD59-A6C34878D82A}">
                    <a16:rowId xmlns:a16="http://schemas.microsoft.com/office/drawing/2014/main" val="3154256846"/>
                  </a:ext>
                </a:extLst>
              </a:tr>
              <a:tr h="335755">
                <a:tc>
                  <a:txBody>
                    <a:bodyPr/>
                    <a:lstStyle/>
                    <a:p>
                      <a:r>
                        <a:rPr lang="en-US" sz="1100" b="0" i="0" u="none" strike="noStrike" cap="none" dirty="0" smtClean="0">
                          <a:solidFill>
                            <a:schemeClr val="tx1"/>
                          </a:solidFill>
                          <a:effectLst/>
                          <a:latin typeface="+mn-lt"/>
                          <a:ea typeface="+mn-ea"/>
                          <a:cs typeface="+mn-cs"/>
                          <a:sym typeface="Arial"/>
                        </a:rPr>
                        <a:t>Marietta </a:t>
                      </a:r>
                      <a:endParaRPr lang="en-US" sz="1100" dirty="0"/>
                    </a:p>
                  </a:txBody>
                  <a:tcPr/>
                </a:tc>
                <a:tc>
                  <a:txBody>
                    <a:bodyPr/>
                    <a:lstStyle/>
                    <a:p>
                      <a:r>
                        <a:rPr lang="en-US" sz="1100" dirty="0" smtClean="0"/>
                        <a:t>$12.60</a:t>
                      </a:r>
                      <a:endParaRPr lang="en-US" sz="1100" dirty="0"/>
                    </a:p>
                  </a:txBody>
                  <a:tcPr/>
                </a:tc>
                <a:tc>
                  <a:txBody>
                    <a:bodyPr/>
                    <a:lstStyle/>
                    <a:p>
                      <a:r>
                        <a:rPr lang="en-US" sz="1100" dirty="0" smtClean="0"/>
                        <a:t>$14.35</a:t>
                      </a:r>
                      <a:endParaRPr lang="en-US" sz="1100" dirty="0"/>
                    </a:p>
                  </a:txBody>
                  <a:tcPr/>
                </a:tc>
                <a:tc>
                  <a:txBody>
                    <a:bodyPr/>
                    <a:lstStyle/>
                    <a:p>
                      <a:r>
                        <a:rPr lang="en-US" sz="1100" dirty="0" smtClean="0"/>
                        <a:t>$11.52</a:t>
                      </a:r>
                      <a:endParaRPr lang="en-US" sz="1100" dirty="0"/>
                    </a:p>
                  </a:txBody>
                  <a:tcPr/>
                </a:tc>
                <a:tc>
                  <a:txBody>
                    <a:bodyPr/>
                    <a:lstStyle/>
                    <a:p>
                      <a:r>
                        <a:rPr lang="en-US" sz="1100" dirty="0" smtClean="0"/>
                        <a:t>$17.58</a:t>
                      </a:r>
                      <a:endParaRPr lang="en-US" sz="1100" dirty="0"/>
                    </a:p>
                  </a:txBody>
                  <a:tcPr/>
                </a:tc>
                <a:tc>
                  <a:txBody>
                    <a:bodyPr/>
                    <a:lstStyle/>
                    <a:p>
                      <a:r>
                        <a:rPr lang="en-US" sz="1100" dirty="0" smtClean="0"/>
                        <a:t>1,200</a:t>
                      </a:r>
                      <a:endParaRPr lang="en-US" sz="1100" dirty="0"/>
                    </a:p>
                  </a:txBody>
                  <a:tcPr/>
                </a:tc>
                <a:extLst>
                  <a:ext uri="{0D108BD9-81ED-4DB2-BD59-A6C34878D82A}">
                    <a16:rowId xmlns:a16="http://schemas.microsoft.com/office/drawing/2014/main" val="1991585233"/>
                  </a:ext>
                </a:extLst>
              </a:tr>
              <a:tr h="38634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smtClean="0">
                          <a:solidFill>
                            <a:schemeClr val="tx1"/>
                          </a:solidFill>
                          <a:effectLst/>
                          <a:latin typeface="+mn-lt"/>
                          <a:ea typeface="+mn-ea"/>
                          <a:cs typeface="+mn-cs"/>
                          <a:sym typeface="Arial"/>
                        </a:rPr>
                        <a:t>Minneapolis </a:t>
                      </a:r>
                    </a:p>
                  </a:txBody>
                  <a:tcPr/>
                </a:tc>
                <a:tc>
                  <a:txBody>
                    <a:bodyPr/>
                    <a:lstStyle/>
                    <a:p>
                      <a:r>
                        <a:rPr lang="en-US" sz="1100" dirty="0" smtClean="0"/>
                        <a:t>$9.75</a:t>
                      </a:r>
                      <a:endParaRPr lang="en-US" sz="1100" dirty="0"/>
                    </a:p>
                  </a:txBody>
                  <a:tcPr/>
                </a:tc>
                <a:tc>
                  <a:txBody>
                    <a:bodyPr/>
                    <a:lstStyle/>
                    <a:p>
                      <a:r>
                        <a:rPr lang="en-US" sz="1100" dirty="0" smtClean="0"/>
                        <a:t>$16.26</a:t>
                      </a:r>
                      <a:endParaRPr lang="en-US" sz="1100" dirty="0"/>
                    </a:p>
                  </a:txBody>
                  <a:tcPr/>
                </a:tc>
                <a:tc>
                  <a:txBody>
                    <a:bodyPr/>
                    <a:lstStyle/>
                    <a:p>
                      <a:r>
                        <a:rPr lang="en-US" sz="1100" dirty="0" smtClean="0"/>
                        <a:t>$8.11</a:t>
                      </a:r>
                      <a:endParaRPr lang="en-US" sz="1100" dirty="0"/>
                    </a:p>
                  </a:txBody>
                  <a:tcPr/>
                </a:tc>
                <a:tc>
                  <a:txBody>
                    <a:bodyPr/>
                    <a:lstStyle/>
                    <a:p>
                      <a:r>
                        <a:rPr lang="en-US" sz="1100" dirty="0" smtClean="0"/>
                        <a:t>$17.92</a:t>
                      </a:r>
                      <a:endParaRPr lang="en-US" sz="1100" dirty="0"/>
                    </a:p>
                  </a:txBody>
                  <a:tcPr/>
                </a:tc>
                <a:tc>
                  <a:txBody>
                    <a:bodyPr/>
                    <a:lstStyle/>
                    <a:p>
                      <a:r>
                        <a:rPr lang="en-US" sz="1100" dirty="0" smtClean="0"/>
                        <a:t>800</a:t>
                      </a:r>
                    </a:p>
                    <a:p>
                      <a:endParaRPr lang="en-US" sz="1100" dirty="0"/>
                    </a:p>
                  </a:txBody>
                  <a:tcPr/>
                </a:tc>
                <a:extLst>
                  <a:ext uri="{0D108BD9-81ED-4DB2-BD59-A6C34878D82A}">
                    <a16:rowId xmlns:a16="http://schemas.microsoft.com/office/drawing/2014/main" val="4246591379"/>
                  </a:ext>
                </a:extLst>
              </a:tr>
              <a:tr h="3357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smtClean="0">
                          <a:solidFill>
                            <a:schemeClr val="tx1"/>
                          </a:solidFill>
                          <a:effectLst/>
                          <a:latin typeface="+mn-lt"/>
                          <a:ea typeface="+mn-ea"/>
                          <a:cs typeface="+mn-cs"/>
                          <a:sym typeface="Arial"/>
                        </a:rPr>
                        <a:t>Demand </a:t>
                      </a:r>
                    </a:p>
                  </a:txBody>
                  <a:tcPr/>
                </a:tc>
                <a:tc>
                  <a:txBody>
                    <a:bodyPr/>
                    <a:lstStyle/>
                    <a:p>
                      <a:r>
                        <a:rPr lang="en-US" sz="1100" dirty="0" smtClean="0"/>
                        <a:t>150</a:t>
                      </a:r>
                      <a:endParaRPr lang="en-US" sz="1100" dirty="0"/>
                    </a:p>
                  </a:txBody>
                  <a:tcPr/>
                </a:tc>
                <a:tc>
                  <a:txBody>
                    <a:bodyPr/>
                    <a:lstStyle/>
                    <a:p>
                      <a:r>
                        <a:rPr lang="en-US" sz="1100" dirty="0" smtClean="0"/>
                        <a:t>350</a:t>
                      </a:r>
                      <a:endParaRPr lang="en-US" sz="1100" dirty="0"/>
                    </a:p>
                  </a:txBody>
                  <a:tcPr/>
                </a:tc>
                <a:tc>
                  <a:txBody>
                    <a:bodyPr/>
                    <a:lstStyle/>
                    <a:p>
                      <a:r>
                        <a:rPr lang="en-US" sz="1100" dirty="0" smtClean="0"/>
                        <a:t>500</a:t>
                      </a:r>
                      <a:endParaRPr lang="en-US" sz="1100" dirty="0"/>
                    </a:p>
                  </a:txBody>
                  <a:tcPr/>
                </a:tc>
                <a:tc>
                  <a:txBody>
                    <a:bodyPr/>
                    <a:lstStyle/>
                    <a:p>
                      <a:r>
                        <a:rPr lang="en-US" sz="1100" dirty="0" smtClean="0"/>
                        <a:t>1,000</a:t>
                      </a:r>
                      <a:endParaRPr lang="en-US" sz="1100" dirty="0"/>
                    </a:p>
                  </a:txBody>
                  <a:tcPr/>
                </a:tc>
                <a:tc>
                  <a:txBody>
                    <a:bodyPr/>
                    <a:lstStyle/>
                    <a:p>
                      <a:r>
                        <a:rPr lang="en-US" sz="100" dirty="0" smtClean="0">
                          <a:solidFill>
                            <a:schemeClr val="bg1"/>
                          </a:solidFill>
                        </a:rPr>
                        <a:t>blank</a:t>
                      </a:r>
                      <a:endParaRPr lang="en-US" sz="100" dirty="0">
                        <a:solidFill>
                          <a:schemeClr val="bg1"/>
                        </a:solidFill>
                      </a:endParaRPr>
                    </a:p>
                  </a:txBody>
                  <a:tcPr/>
                </a:tc>
                <a:extLst>
                  <a:ext uri="{0D108BD9-81ED-4DB2-BD59-A6C34878D82A}">
                    <a16:rowId xmlns:a16="http://schemas.microsoft.com/office/drawing/2014/main" val="2982780421"/>
                  </a:ext>
                </a:extLst>
              </a:tr>
            </a:tbl>
          </a:graphicData>
        </a:graphic>
      </p:graphicFrame>
      <p:sp>
        <p:nvSpPr>
          <p:cNvPr id="609" name="Text placeholder 3"/>
          <p:cNvSpPr txBox="1">
            <a:spLocks noGrp="1"/>
          </p:cNvSpPr>
          <p:nvPr>
            <p:ph type="body" idx="2"/>
          </p:nvPr>
        </p:nvSpPr>
        <p:spPr>
          <a:xfrm>
            <a:off x="471018" y="4065980"/>
            <a:ext cx="3336051" cy="307212"/>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1600" b="0" i="0" u="none" strike="noStrike" cap="none" dirty="0">
                <a:solidFill>
                  <a:srgbClr val="000000"/>
                </a:solidFill>
                <a:latin typeface="+mn-lt"/>
                <a:ea typeface="Arial"/>
                <a:cs typeface="Arial"/>
                <a:sym typeface="Arial"/>
              </a:rPr>
              <a:t>Define the decision variables as:</a:t>
            </a:r>
            <a:endParaRPr sz="1600" b="0" i="0" u="none" strike="noStrike" cap="none" dirty="0">
              <a:solidFill>
                <a:schemeClr val="dk1"/>
              </a:solidFill>
              <a:latin typeface="+mn-lt"/>
              <a:ea typeface="Arial"/>
              <a:cs typeface="Arial"/>
              <a:sym typeface="Arial"/>
            </a:endParaRPr>
          </a:p>
        </p:txBody>
      </p:sp>
      <p:graphicFrame>
        <p:nvGraphicFramePr>
          <p:cNvPr id="2" name="Object 1" descr="x sub i j"/>
          <p:cNvGraphicFramePr>
            <a:graphicFrameLocks noChangeAspect="1"/>
          </p:cNvGraphicFramePr>
          <p:nvPr>
            <p:extLst>
              <p:ext uri="{D42A27DB-BD31-4B8C-83A1-F6EECF244321}">
                <p14:modId xmlns:p14="http://schemas.microsoft.com/office/powerpoint/2010/main" val="1976673242"/>
              </p:ext>
            </p:extLst>
          </p:nvPr>
        </p:nvGraphicFramePr>
        <p:xfrm>
          <a:off x="3986213" y="4114800"/>
          <a:ext cx="323850" cy="323850"/>
        </p:xfrm>
        <a:graphic>
          <a:graphicData uri="http://schemas.openxmlformats.org/presentationml/2006/ole">
            <mc:AlternateContent xmlns:mc="http://schemas.openxmlformats.org/markup-compatibility/2006">
              <mc:Choice xmlns:v="urn:schemas-microsoft-com:vml" Requires="v">
                <p:oleObj spid="_x0000_s83254" name="Equation" r:id="rId4" imgW="431640" imgH="431640" progId="Equation.DSMT4">
                  <p:embed/>
                </p:oleObj>
              </mc:Choice>
              <mc:Fallback>
                <p:oleObj name="Equation" r:id="rId4" imgW="431640" imgH="431640" progId="Equation.DSMT4">
                  <p:embed/>
                  <p:pic>
                    <p:nvPicPr>
                      <p:cNvPr id="0" name=""/>
                      <p:cNvPicPr/>
                      <p:nvPr/>
                    </p:nvPicPr>
                    <p:blipFill>
                      <a:blip r:embed="rId5"/>
                      <a:stretch>
                        <a:fillRect/>
                      </a:stretch>
                    </p:blipFill>
                    <p:spPr>
                      <a:xfrm>
                        <a:off x="3986213" y="4114800"/>
                        <a:ext cx="323850" cy="323850"/>
                      </a:xfrm>
                      <a:prstGeom prst="rect">
                        <a:avLst/>
                      </a:prstGeom>
                    </p:spPr>
                  </p:pic>
                </p:oleObj>
              </mc:Fallback>
            </mc:AlternateContent>
          </a:graphicData>
        </a:graphic>
      </p:graphicFrame>
      <p:sp>
        <p:nvSpPr>
          <p:cNvPr id="611" name="Text placeholder 4"/>
          <p:cNvSpPr txBox="1">
            <a:spLocks noGrp="1"/>
          </p:cNvSpPr>
          <p:nvPr>
            <p:ph type="body" idx="3"/>
          </p:nvPr>
        </p:nvSpPr>
        <p:spPr>
          <a:xfrm>
            <a:off x="4476548" y="4105955"/>
            <a:ext cx="2442882" cy="300785"/>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400"/>
              <a:buFont typeface="Arial"/>
              <a:buNone/>
            </a:pPr>
            <a:r>
              <a:rPr lang="en-US" sz="1600" b="0" i="0" u="none" strike="noStrike" cap="none" dirty="0">
                <a:solidFill>
                  <a:srgbClr val="000000"/>
                </a:solidFill>
                <a:latin typeface="+mn-lt"/>
                <a:ea typeface="Arial"/>
                <a:cs typeface="Arial"/>
                <a:sym typeface="Arial"/>
              </a:rPr>
              <a:t>= amount shipped</a:t>
            </a:r>
            <a:endParaRPr sz="1600" b="0" i="0" u="none" strike="noStrike" cap="none" dirty="0">
              <a:solidFill>
                <a:schemeClr val="dk1"/>
              </a:solidFill>
              <a:latin typeface="+mn-lt"/>
              <a:ea typeface="Arial"/>
              <a:cs typeface="Arial"/>
              <a:sym typeface="Arial"/>
            </a:endParaRPr>
          </a:p>
        </p:txBody>
      </p:sp>
      <p:sp>
        <p:nvSpPr>
          <p:cNvPr id="612" name="Text placeholder 5"/>
          <p:cNvSpPr txBox="1">
            <a:spLocks noGrp="1"/>
          </p:cNvSpPr>
          <p:nvPr>
            <p:ph type="body" idx="4"/>
          </p:nvPr>
        </p:nvSpPr>
        <p:spPr>
          <a:xfrm>
            <a:off x="731532" y="4515738"/>
            <a:ext cx="3249914" cy="256571"/>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ts val="2400"/>
              <a:buFont typeface="Arial"/>
              <a:buNone/>
            </a:pPr>
            <a:r>
              <a:rPr lang="en-US" sz="1600" b="0" i="0" u="none" strike="noStrike" cap="none" dirty="0">
                <a:solidFill>
                  <a:srgbClr val="000000"/>
                </a:solidFill>
                <a:latin typeface="+mn-lt"/>
                <a:ea typeface="Arial"/>
                <a:cs typeface="Arial"/>
                <a:sym typeface="Arial"/>
              </a:rPr>
              <a:t>from plant </a:t>
            </a:r>
            <a:r>
              <a:rPr lang="en-US" sz="1600" b="0" i="1" u="none" strike="noStrike" cap="none" dirty="0" err="1">
                <a:solidFill>
                  <a:srgbClr val="000000"/>
                </a:solidFill>
                <a:latin typeface="+mn-lt"/>
                <a:ea typeface="Arial"/>
                <a:cs typeface="Arial"/>
                <a:sym typeface="Arial"/>
              </a:rPr>
              <a:t>i</a:t>
            </a:r>
            <a:r>
              <a:rPr lang="en-US" sz="1600" b="0" i="0" u="none" strike="noStrike" cap="none" dirty="0">
                <a:solidFill>
                  <a:srgbClr val="000000"/>
                </a:solidFill>
                <a:latin typeface="+mn-lt"/>
                <a:ea typeface="Arial"/>
                <a:cs typeface="Arial"/>
                <a:sym typeface="Arial"/>
              </a:rPr>
              <a:t> to distribution center </a:t>
            </a:r>
            <a:r>
              <a:rPr lang="en-US" sz="1600" b="0" i="1" u="none" strike="noStrike" cap="none" dirty="0">
                <a:solidFill>
                  <a:srgbClr val="000000"/>
                </a:solidFill>
                <a:latin typeface="+mn-lt"/>
                <a:ea typeface="Arial"/>
                <a:cs typeface="Arial"/>
                <a:sym typeface="Arial"/>
              </a:rPr>
              <a:t>j</a:t>
            </a:r>
            <a:endParaRPr sz="1600" b="0" i="1" u="none" strike="noStrike" cap="none" dirty="0">
              <a:solidFill>
                <a:srgbClr val="000000"/>
              </a:solidFill>
              <a:latin typeface="+mn-lt"/>
              <a:ea typeface="Arial"/>
              <a:cs typeface="Arial"/>
              <a:sym typeface="Arial"/>
            </a:endParaRPr>
          </a:p>
        </p:txBody>
      </p:sp>
      <p:sp>
        <p:nvSpPr>
          <p:cNvPr id="613" name="Text placeholder 6"/>
          <p:cNvSpPr txBox="1">
            <a:spLocks noGrp="1"/>
          </p:cNvSpPr>
          <p:nvPr>
            <p:ph type="body" idx="5"/>
          </p:nvPr>
        </p:nvSpPr>
        <p:spPr>
          <a:xfrm>
            <a:off x="457367" y="4940870"/>
            <a:ext cx="7972651" cy="503068"/>
          </a:xfrm>
          <a:prstGeom prst="rect">
            <a:avLst/>
          </a:prstGeom>
          <a:noFill/>
          <a:ln>
            <a:noFill/>
          </a:ln>
        </p:spPr>
        <p:txBody>
          <a:bodyPr spcFirstLastPara="1" wrap="square" lIns="0" tIns="0" rIns="0" bIns="0" anchor="b" anchorCtr="0">
            <a:noAutofit/>
          </a:bodyPr>
          <a:lstStyle/>
          <a:p>
            <a:pPr marL="256032" marR="0" lvl="0" indent="-256032" algn="l" rtl="0">
              <a:spcAft>
                <a:spcPts val="0"/>
              </a:spcAft>
              <a:buClr>
                <a:srgbClr val="007FA3"/>
              </a:buClr>
              <a:buSzPct val="100000"/>
              <a:buFont typeface="Arial"/>
              <a:buChar char="•"/>
            </a:pPr>
            <a:r>
              <a:rPr lang="en-US" sz="1600" b="0" i="0" u="none" strike="noStrike" cap="none" dirty="0">
                <a:solidFill>
                  <a:srgbClr val="000000"/>
                </a:solidFill>
                <a:latin typeface="+mn-lt"/>
                <a:ea typeface="Arial"/>
                <a:cs typeface="Arial"/>
                <a:sym typeface="Arial"/>
              </a:rPr>
              <a:t>The objective is to minimize the total cost of shipping between plants and distribution centers.</a:t>
            </a:r>
            <a:endParaRPr sz="1600" b="0" i="0" u="none" strike="noStrike" cap="none" dirty="0">
              <a:solidFill>
                <a:srgbClr val="000000"/>
              </a:solidFill>
              <a:latin typeface="+mn-lt"/>
              <a:ea typeface="Arial"/>
              <a:cs typeface="Arial"/>
              <a:sym typeface="Arial"/>
            </a:endParaRPr>
          </a:p>
        </p:txBody>
      </p:sp>
      <p:sp>
        <p:nvSpPr>
          <p:cNvPr id="614" name="Text placeholder 7"/>
          <p:cNvSpPr txBox="1">
            <a:spLocks noGrp="1"/>
          </p:cNvSpPr>
          <p:nvPr>
            <p:ph type="body" idx="6"/>
          </p:nvPr>
        </p:nvSpPr>
        <p:spPr>
          <a:xfrm>
            <a:off x="452718" y="5693326"/>
            <a:ext cx="1680882" cy="260178"/>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ts val="1800"/>
              <a:buFont typeface="Arial"/>
              <a:buChar char="–"/>
            </a:pPr>
            <a:r>
              <a:rPr lang="en-US" sz="1600" b="0" i="0" u="none" strike="noStrike" cap="none" dirty="0">
                <a:solidFill>
                  <a:srgbClr val="000000"/>
                </a:solidFill>
                <a:latin typeface="+mn-lt"/>
                <a:ea typeface="Arial"/>
                <a:cs typeface="Arial"/>
                <a:sym typeface="Arial"/>
              </a:rPr>
              <a:t>minimize</a:t>
            </a:r>
            <a:endParaRPr sz="1600" b="0" i="0" u="none" strike="noStrike" cap="none" dirty="0">
              <a:solidFill>
                <a:schemeClr val="dk1"/>
              </a:solidFill>
              <a:latin typeface="+mn-lt"/>
              <a:ea typeface="Arial"/>
              <a:cs typeface="Arial"/>
              <a:sym typeface="Arial"/>
            </a:endParaRPr>
          </a:p>
        </p:txBody>
      </p:sp>
      <p:graphicFrame>
        <p:nvGraphicFramePr>
          <p:cNvPr id="3" name="Object 2" descr="12.60 X sub 11 + 14.35 X sub 12 + 11.52 X sub 13 + 17.58 X sub 14 + 9.75 X sub 21 + 16.26 X sub 22 + 8.11 X sub 23 + 17.92 X sub 24."/>
          <p:cNvGraphicFramePr>
            <a:graphicFrameLocks noChangeAspect="1"/>
          </p:cNvGraphicFramePr>
          <p:nvPr>
            <p:extLst>
              <p:ext uri="{D42A27DB-BD31-4B8C-83A1-F6EECF244321}">
                <p14:modId xmlns:p14="http://schemas.microsoft.com/office/powerpoint/2010/main" val="2312325506"/>
              </p:ext>
            </p:extLst>
          </p:nvPr>
        </p:nvGraphicFramePr>
        <p:xfrm>
          <a:off x="2241550" y="5592763"/>
          <a:ext cx="5762625" cy="692150"/>
        </p:xfrm>
        <a:graphic>
          <a:graphicData uri="http://schemas.openxmlformats.org/presentationml/2006/ole">
            <mc:AlternateContent xmlns:mc="http://schemas.openxmlformats.org/markup-compatibility/2006">
              <mc:Choice xmlns:v="urn:schemas-microsoft-com:vml" Requires="v">
                <p:oleObj spid="_x0000_s83255" name="Equation" r:id="rId6" imgW="6972120" imgH="838080" progId="Equation.DSMT4">
                  <p:embed/>
                </p:oleObj>
              </mc:Choice>
              <mc:Fallback>
                <p:oleObj name="Equation" r:id="rId6" imgW="6972120" imgH="838080" progId="Equation.DSMT4">
                  <p:embed/>
                  <p:pic>
                    <p:nvPicPr>
                      <p:cNvPr id="0" name=""/>
                      <p:cNvPicPr/>
                      <p:nvPr/>
                    </p:nvPicPr>
                    <p:blipFill>
                      <a:blip r:embed="rId7"/>
                      <a:stretch>
                        <a:fillRect/>
                      </a:stretch>
                    </p:blipFill>
                    <p:spPr>
                      <a:xfrm>
                        <a:off x="2241550" y="5592763"/>
                        <a:ext cx="5762625" cy="692150"/>
                      </a:xfrm>
                      <a:prstGeom prst="rect">
                        <a:avLst/>
                      </a:prstGeom>
                    </p:spPr>
                  </p:pic>
                </p:oleObj>
              </mc:Fallback>
            </mc:AlternateContent>
          </a:graphicData>
        </a:graphic>
      </p:graphicFrame>
    </p:spTree>
    <p:extLst>
      <p:ext uri="{BB962C8B-B14F-4D97-AF65-F5344CB8AC3E}">
        <p14:creationId xmlns:p14="http://schemas.microsoft.com/office/powerpoint/2010/main" val="12453495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smtClean="0">
                <a:latin typeface="+mj-lt"/>
              </a:rPr>
              <a:t>Example 13.18: General Appliance Corporation </a:t>
            </a:r>
            <a:r>
              <a:rPr lang="en-US" sz="2000" b="0" dirty="0" smtClean="0">
                <a:latin typeface="+mj-lt"/>
              </a:rPr>
              <a:t>(2 </a:t>
            </a:r>
            <a:r>
              <a:rPr lang="en-US" sz="2000" b="0" dirty="0">
                <a:latin typeface="+mj-lt"/>
              </a:rPr>
              <a:t>of </a:t>
            </a:r>
            <a:r>
              <a:rPr lang="en-US" sz="2000" b="0" dirty="0" smtClean="0">
                <a:latin typeface="+mj-lt"/>
              </a:rPr>
              <a:t>2)</a:t>
            </a:r>
            <a:endParaRPr sz="3600" b="1" i="0" u="none" strike="noStrike" cap="none" dirty="0">
              <a:solidFill>
                <a:srgbClr val="007FA3"/>
              </a:solidFill>
              <a:latin typeface="+mj-lt"/>
              <a:sym typeface="Arial"/>
            </a:endParaRPr>
          </a:p>
        </p:txBody>
      </p:sp>
      <p:sp>
        <p:nvSpPr>
          <p:cNvPr id="621" name="Text placeholder 2"/>
          <p:cNvSpPr txBox="1">
            <a:spLocks noGrp="1"/>
          </p:cNvSpPr>
          <p:nvPr>
            <p:ph type="body" idx="1"/>
          </p:nvPr>
        </p:nvSpPr>
        <p:spPr>
          <a:xfrm>
            <a:off x="457200" y="1583197"/>
            <a:ext cx="8191500" cy="1698947"/>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000" b="0" i="0" u="none" strike="noStrike" cap="none" dirty="0">
                <a:solidFill>
                  <a:srgbClr val="000000"/>
                </a:solidFill>
                <a:latin typeface="+mn-lt"/>
                <a:sym typeface="Arial"/>
              </a:rPr>
              <a:t>Constraints</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The amount shipped from each plant cannot exceed its capacity.</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Demand at each distribution center is met.</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Nonnegativity</a:t>
            </a:r>
            <a:endParaRPr sz="2000" b="0" i="0" u="none" strike="noStrike" cap="none" dirty="0">
              <a:solidFill>
                <a:srgbClr val="000000"/>
              </a:solidFill>
              <a:latin typeface="+mn-lt"/>
              <a:sym typeface="Arial"/>
            </a:endParaRPr>
          </a:p>
        </p:txBody>
      </p:sp>
      <p:graphicFrame>
        <p:nvGraphicFramePr>
          <p:cNvPr id="10" name="Object 9" descr="X sub 11 + X sub 12 + X sub 13 + X sub 14 is less than or equal to 1200"/>
          <p:cNvGraphicFramePr>
            <a:graphicFrameLocks noChangeAspect="1"/>
          </p:cNvGraphicFramePr>
          <p:nvPr>
            <p:extLst>
              <p:ext uri="{D42A27DB-BD31-4B8C-83A1-F6EECF244321}">
                <p14:modId xmlns:p14="http://schemas.microsoft.com/office/powerpoint/2010/main" val="2577648350"/>
              </p:ext>
            </p:extLst>
          </p:nvPr>
        </p:nvGraphicFramePr>
        <p:xfrm>
          <a:off x="2976563" y="3378200"/>
          <a:ext cx="3054350" cy="315913"/>
        </p:xfrm>
        <a:graphic>
          <a:graphicData uri="http://schemas.openxmlformats.org/presentationml/2006/ole">
            <mc:AlternateContent xmlns:mc="http://schemas.openxmlformats.org/markup-compatibility/2006">
              <mc:Choice xmlns:v="urn:schemas-microsoft-com:vml" Requires="v">
                <p:oleObj spid="_x0000_s87850" name="Equation" r:id="rId4" imgW="3695400" imgH="380880" progId="Equation.DSMT4">
                  <p:embed/>
                </p:oleObj>
              </mc:Choice>
              <mc:Fallback>
                <p:oleObj name="Equation" r:id="rId4" imgW="3695400" imgH="380880" progId="Equation.DSMT4">
                  <p:embed/>
                  <p:pic>
                    <p:nvPicPr>
                      <p:cNvPr id="0" name=""/>
                      <p:cNvPicPr/>
                      <p:nvPr/>
                    </p:nvPicPr>
                    <p:blipFill>
                      <a:blip r:embed="rId5"/>
                      <a:stretch>
                        <a:fillRect/>
                      </a:stretch>
                    </p:blipFill>
                    <p:spPr>
                      <a:xfrm>
                        <a:off x="2976563" y="3378200"/>
                        <a:ext cx="3054350" cy="315913"/>
                      </a:xfrm>
                      <a:prstGeom prst="rect">
                        <a:avLst/>
                      </a:prstGeom>
                    </p:spPr>
                  </p:pic>
                </p:oleObj>
              </mc:Fallback>
            </mc:AlternateContent>
          </a:graphicData>
        </a:graphic>
      </p:graphicFrame>
      <p:graphicFrame>
        <p:nvGraphicFramePr>
          <p:cNvPr id="4" name="Object 3" descr="X sub 21 + X sub 22 + X sub 23 + X sub 24 is less than or equal to 800"/>
          <p:cNvGraphicFramePr>
            <a:graphicFrameLocks noChangeAspect="1"/>
          </p:cNvGraphicFramePr>
          <p:nvPr>
            <p:extLst>
              <p:ext uri="{D42A27DB-BD31-4B8C-83A1-F6EECF244321}">
                <p14:modId xmlns:p14="http://schemas.microsoft.com/office/powerpoint/2010/main" val="689162011"/>
              </p:ext>
            </p:extLst>
          </p:nvPr>
        </p:nvGraphicFramePr>
        <p:xfrm>
          <a:off x="2873375" y="3832225"/>
          <a:ext cx="3035300" cy="315913"/>
        </p:xfrm>
        <a:graphic>
          <a:graphicData uri="http://schemas.openxmlformats.org/presentationml/2006/ole">
            <mc:AlternateContent xmlns:mc="http://schemas.openxmlformats.org/markup-compatibility/2006">
              <mc:Choice xmlns:v="urn:schemas-microsoft-com:vml" Requires="v">
                <p:oleObj spid="_x0000_s87851" name="Equation" r:id="rId6" imgW="3670200" imgH="380880" progId="Equation.DSMT4">
                  <p:embed/>
                </p:oleObj>
              </mc:Choice>
              <mc:Fallback>
                <p:oleObj name="Equation" r:id="rId6" imgW="3670200" imgH="380880" progId="Equation.DSMT4">
                  <p:embed/>
                  <p:pic>
                    <p:nvPicPr>
                      <p:cNvPr id="0" name=""/>
                      <p:cNvPicPr/>
                      <p:nvPr/>
                    </p:nvPicPr>
                    <p:blipFill>
                      <a:blip r:embed="rId7"/>
                      <a:stretch>
                        <a:fillRect/>
                      </a:stretch>
                    </p:blipFill>
                    <p:spPr>
                      <a:xfrm>
                        <a:off x="2873375" y="3832225"/>
                        <a:ext cx="3035300" cy="315913"/>
                      </a:xfrm>
                      <a:prstGeom prst="rect">
                        <a:avLst/>
                      </a:prstGeom>
                    </p:spPr>
                  </p:pic>
                </p:oleObj>
              </mc:Fallback>
            </mc:AlternateContent>
          </a:graphicData>
        </a:graphic>
      </p:graphicFrame>
      <p:graphicFrame>
        <p:nvGraphicFramePr>
          <p:cNvPr id="5" name="Object 4" descr="X sub 11 + X sub 21 = 150"/>
          <p:cNvGraphicFramePr>
            <a:graphicFrameLocks noChangeAspect="1"/>
          </p:cNvGraphicFramePr>
          <p:nvPr>
            <p:extLst>
              <p:ext uri="{D42A27DB-BD31-4B8C-83A1-F6EECF244321}">
                <p14:modId xmlns:p14="http://schemas.microsoft.com/office/powerpoint/2010/main" val="3244477633"/>
              </p:ext>
            </p:extLst>
          </p:nvPr>
        </p:nvGraphicFramePr>
        <p:xfrm>
          <a:off x="4148138" y="4325938"/>
          <a:ext cx="1670050" cy="315912"/>
        </p:xfrm>
        <a:graphic>
          <a:graphicData uri="http://schemas.openxmlformats.org/presentationml/2006/ole">
            <mc:AlternateContent xmlns:mc="http://schemas.openxmlformats.org/markup-compatibility/2006">
              <mc:Choice xmlns:v="urn:schemas-microsoft-com:vml" Requires="v">
                <p:oleObj spid="_x0000_s87852" name="Equation" r:id="rId8" imgW="2019240" imgH="380880" progId="Equation.DSMT4">
                  <p:embed/>
                </p:oleObj>
              </mc:Choice>
              <mc:Fallback>
                <p:oleObj name="Equation" r:id="rId8" imgW="2019240" imgH="380880" progId="Equation.DSMT4">
                  <p:embed/>
                  <p:pic>
                    <p:nvPicPr>
                      <p:cNvPr id="0" name=""/>
                      <p:cNvPicPr/>
                      <p:nvPr/>
                    </p:nvPicPr>
                    <p:blipFill>
                      <a:blip r:embed="rId9"/>
                      <a:stretch>
                        <a:fillRect/>
                      </a:stretch>
                    </p:blipFill>
                    <p:spPr>
                      <a:xfrm>
                        <a:off x="4148138" y="4325938"/>
                        <a:ext cx="1670050" cy="315912"/>
                      </a:xfrm>
                      <a:prstGeom prst="rect">
                        <a:avLst/>
                      </a:prstGeom>
                    </p:spPr>
                  </p:pic>
                </p:oleObj>
              </mc:Fallback>
            </mc:AlternateContent>
          </a:graphicData>
        </a:graphic>
      </p:graphicFrame>
      <p:graphicFrame>
        <p:nvGraphicFramePr>
          <p:cNvPr id="6" name="Object 5" descr="X sub 12 + X sub 22 = 350"/>
          <p:cNvGraphicFramePr>
            <a:graphicFrameLocks noChangeAspect="1"/>
          </p:cNvGraphicFramePr>
          <p:nvPr>
            <p:extLst>
              <p:ext uri="{D42A27DB-BD31-4B8C-83A1-F6EECF244321}">
                <p14:modId xmlns:p14="http://schemas.microsoft.com/office/powerpoint/2010/main" val="2585168144"/>
              </p:ext>
            </p:extLst>
          </p:nvPr>
        </p:nvGraphicFramePr>
        <p:xfrm>
          <a:off x="4157663" y="4810125"/>
          <a:ext cx="1649412" cy="285750"/>
        </p:xfrm>
        <a:graphic>
          <a:graphicData uri="http://schemas.openxmlformats.org/presentationml/2006/ole">
            <mc:AlternateContent xmlns:mc="http://schemas.openxmlformats.org/markup-compatibility/2006">
              <mc:Choice xmlns:v="urn:schemas-microsoft-com:vml" Requires="v">
                <p:oleObj spid="_x0000_s87853" name="Equation" r:id="rId10" imgW="2197080" imgH="380880" progId="Equation.DSMT4">
                  <p:embed/>
                </p:oleObj>
              </mc:Choice>
              <mc:Fallback>
                <p:oleObj name="Equation" r:id="rId10" imgW="2197080" imgH="380880" progId="Equation.DSMT4">
                  <p:embed/>
                  <p:pic>
                    <p:nvPicPr>
                      <p:cNvPr id="0" name=""/>
                      <p:cNvPicPr/>
                      <p:nvPr/>
                    </p:nvPicPr>
                    <p:blipFill>
                      <a:blip r:embed="rId11"/>
                      <a:stretch>
                        <a:fillRect/>
                      </a:stretch>
                    </p:blipFill>
                    <p:spPr>
                      <a:xfrm>
                        <a:off x="4157663" y="4810125"/>
                        <a:ext cx="1649412" cy="285750"/>
                      </a:xfrm>
                      <a:prstGeom prst="rect">
                        <a:avLst/>
                      </a:prstGeom>
                    </p:spPr>
                  </p:pic>
                </p:oleObj>
              </mc:Fallback>
            </mc:AlternateContent>
          </a:graphicData>
        </a:graphic>
      </p:graphicFrame>
      <p:graphicFrame>
        <p:nvGraphicFramePr>
          <p:cNvPr id="7" name="Object 6" descr="X sub 13 + X sub 23 = 500"/>
          <p:cNvGraphicFramePr>
            <a:graphicFrameLocks noChangeAspect="1"/>
          </p:cNvGraphicFramePr>
          <p:nvPr>
            <p:extLst>
              <p:ext uri="{D42A27DB-BD31-4B8C-83A1-F6EECF244321}">
                <p14:modId xmlns:p14="http://schemas.microsoft.com/office/powerpoint/2010/main" val="1770554540"/>
              </p:ext>
            </p:extLst>
          </p:nvPr>
        </p:nvGraphicFramePr>
        <p:xfrm>
          <a:off x="4286250" y="5195888"/>
          <a:ext cx="1554163" cy="285750"/>
        </p:xfrm>
        <a:graphic>
          <a:graphicData uri="http://schemas.openxmlformats.org/presentationml/2006/ole">
            <mc:AlternateContent xmlns:mc="http://schemas.openxmlformats.org/markup-compatibility/2006">
              <mc:Choice xmlns:v="urn:schemas-microsoft-com:vml" Requires="v">
                <p:oleObj spid="_x0000_s87854" name="Equation" r:id="rId12" imgW="2070000" imgH="380880" progId="Equation.DSMT4">
                  <p:embed/>
                </p:oleObj>
              </mc:Choice>
              <mc:Fallback>
                <p:oleObj name="Equation" r:id="rId12" imgW="2070000" imgH="380880" progId="Equation.DSMT4">
                  <p:embed/>
                  <p:pic>
                    <p:nvPicPr>
                      <p:cNvPr id="0" name=""/>
                      <p:cNvPicPr/>
                      <p:nvPr/>
                    </p:nvPicPr>
                    <p:blipFill>
                      <a:blip r:embed="rId13"/>
                      <a:stretch>
                        <a:fillRect/>
                      </a:stretch>
                    </p:blipFill>
                    <p:spPr>
                      <a:xfrm>
                        <a:off x="4286250" y="5195888"/>
                        <a:ext cx="1554163" cy="285750"/>
                      </a:xfrm>
                      <a:prstGeom prst="rect">
                        <a:avLst/>
                      </a:prstGeom>
                    </p:spPr>
                  </p:pic>
                </p:oleObj>
              </mc:Fallback>
            </mc:AlternateContent>
          </a:graphicData>
        </a:graphic>
      </p:graphicFrame>
      <p:graphicFrame>
        <p:nvGraphicFramePr>
          <p:cNvPr id="8" name="Object 7" descr="X sub 14 + X sub 24 = 1000"/>
          <p:cNvGraphicFramePr>
            <a:graphicFrameLocks noChangeAspect="1"/>
          </p:cNvGraphicFramePr>
          <p:nvPr>
            <p:extLst>
              <p:ext uri="{D42A27DB-BD31-4B8C-83A1-F6EECF244321}">
                <p14:modId xmlns:p14="http://schemas.microsoft.com/office/powerpoint/2010/main" val="2670633628"/>
              </p:ext>
            </p:extLst>
          </p:nvPr>
        </p:nvGraphicFramePr>
        <p:xfrm>
          <a:off x="4233863" y="5621338"/>
          <a:ext cx="1658937" cy="287337"/>
        </p:xfrm>
        <a:graphic>
          <a:graphicData uri="http://schemas.openxmlformats.org/presentationml/2006/ole">
            <mc:AlternateContent xmlns:mc="http://schemas.openxmlformats.org/markup-compatibility/2006">
              <mc:Choice xmlns:v="urn:schemas-microsoft-com:vml" Requires="v">
                <p:oleObj spid="_x0000_s87855" name="Equation" r:id="rId14" imgW="2209680" imgH="380880" progId="Equation.DSMT4">
                  <p:embed/>
                </p:oleObj>
              </mc:Choice>
              <mc:Fallback>
                <p:oleObj name="Equation" r:id="rId14" imgW="2209680" imgH="380880" progId="Equation.DSMT4">
                  <p:embed/>
                  <p:pic>
                    <p:nvPicPr>
                      <p:cNvPr id="0" name=""/>
                      <p:cNvPicPr/>
                      <p:nvPr/>
                    </p:nvPicPr>
                    <p:blipFill>
                      <a:blip r:embed="rId15"/>
                      <a:stretch>
                        <a:fillRect/>
                      </a:stretch>
                    </p:blipFill>
                    <p:spPr>
                      <a:xfrm>
                        <a:off x="4233863" y="5621338"/>
                        <a:ext cx="1658937" cy="287337"/>
                      </a:xfrm>
                      <a:prstGeom prst="rect">
                        <a:avLst/>
                      </a:prstGeom>
                    </p:spPr>
                  </p:pic>
                </p:oleObj>
              </mc:Fallback>
            </mc:AlternateContent>
          </a:graphicData>
        </a:graphic>
      </p:graphicFrame>
      <p:graphicFrame>
        <p:nvGraphicFramePr>
          <p:cNvPr id="9" name="Object 8" descr="X sub i j is greater than or equal to 0, for all i and j."/>
          <p:cNvGraphicFramePr>
            <a:graphicFrameLocks noChangeAspect="1"/>
          </p:cNvGraphicFramePr>
          <p:nvPr>
            <p:extLst>
              <p:ext uri="{D42A27DB-BD31-4B8C-83A1-F6EECF244321}">
                <p14:modId xmlns:p14="http://schemas.microsoft.com/office/powerpoint/2010/main" val="3497555511"/>
              </p:ext>
            </p:extLst>
          </p:nvPr>
        </p:nvGraphicFramePr>
        <p:xfrm>
          <a:off x="4181475" y="6026150"/>
          <a:ext cx="2012950" cy="296863"/>
        </p:xfrm>
        <a:graphic>
          <a:graphicData uri="http://schemas.openxmlformats.org/presentationml/2006/ole">
            <mc:AlternateContent xmlns:mc="http://schemas.openxmlformats.org/markup-compatibility/2006">
              <mc:Choice xmlns:v="urn:schemas-microsoft-com:vml" Requires="v">
                <p:oleObj spid="_x0000_s87856" name="Equation" r:id="rId16" imgW="2946240" imgH="431640" progId="Equation.DSMT4">
                  <p:embed/>
                </p:oleObj>
              </mc:Choice>
              <mc:Fallback>
                <p:oleObj name="Equation" r:id="rId16" imgW="2946240" imgH="431640" progId="Equation.DSMT4">
                  <p:embed/>
                  <p:pic>
                    <p:nvPicPr>
                      <p:cNvPr id="0" name=""/>
                      <p:cNvPicPr/>
                      <p:nvPr/>
                    </p:nvPicPr>
                    <p:blipFill>
                      <a:blip r:embed="rId17"/>
                      <a:stretch>
                        <a:fillRect/>
                      </a:stretch>
                    </p:blipFill>
                    <p:spPr>
                      <a:xfrm>
                        <a:off x="4181475" y="6026150"/>
                        <a:ext cx="2012950" cy="296863"/>
                      </a:xfrm>
                      <a:prstGeom prst="rect">
                        <a:avLst/>
                      </a:prstGeom>
                    </p:spPr>
                  </p:pic>
                </p:oleObj>
              </mc:Fallback>
            </mc:AlternateContent>
          </a:graphicData>
        </a:graphic>
      </p:graphicFrame>
    </p:spTree>
    <p:extLst>
      <p:ext uri="{BB962C8B-B14F-4D97-AF65-F5344CB8AC3E}">
        <p14:creationId xmlns:p14="http://schemas.microsoft.com/office/powerpoint/2010/main" val="8122987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G</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A</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C Spreadsheet Implementation and Solver Model</a:t>
            </a:r>
            <a:endParaRPr sz="3600" b="1" i="0" u="none" strike="noStrike" cap="none" dirty="0">
              <a:solidFill>
                <a:srgbClr val="007FA3"/>
              </a:solidFill>
              <a:latin typeface="+mj-lt"/>
              <a:ea typeface="Arial"/>
              <a:cs typeface="Arial"/>
              <a:sym typeface="Arial"/>
            </a:endParaRPr>
          </a:p>
        </p:txBody>
      </p:sp>
      <p:pic>
        <p:nvPicPr>
          <p:cNvPr id="2" name="Picture 1" descr="A spreadsheet titled, General appliance corporation. The spreadsheet has a table titled data, and a table titled, model. The table titled data has the following column headings from left to right. Plant, distribution center, Cleveland, distribution center, Baltimore, distribution center, Chicago, distribution center, Phoenix, and capacity. Row 1. Plant, Marietta, distribution center, Cleveland, $12.60, Baltimore, $14.35, Chicago, $11.52, Phoenix, $17.58, capacity, 1200. Row 2. Plant, Minneapolis, Cleveland, $9.75, Baltimore, $16.26, Chicago, $8.11, Phoenix, 17.92, capacity, 800. Row 3. Demand, Cleveland, 150, Baltimore, 350, Chicago, 500, Phoenix, 1000, blank. The table titled, model, has the following column headings from left to right. Plant, distribution center, Cleveland, distribution center, Baltimore, distribution center, Chicago, distribution center, Phoenix, and total shipped. Row 1. Plant Marietta, distribution center, Cleveland, 0, Baltimore, 350, Chicago, 0, phoenix, 850, total shipped, 1200. Row 2. Plant, Minneapolis, Cleveland, 150, Baltimore, 0, Chicago, 500, Phoenix, 150, total shipped, 800. Row 3. Demand met, 150, Cleveland, 150, Baltimore, 350, Chicago, 500, total shipped, blank. Total cost, $28,171."/>
          <p:cNvPicPr>
            <a:picLocks noChangeAspect="1"/>
          </p:cNvPicPr>
          <p:nvPr/>
        </p:nvPicPr>
        <p:blipFill>
          <a:blip r:embed="rId3"/>
          <a:stretch>
            <a:fillRect/>
          </a:stretch>
        </p:blipFill>
        <p:spPr>
          <a:xfrm>
            <a:off x="457200" y="1642404"/>
            <a:ext cx="4322439" cy="2676376"/>
          </a:xfrm>
          <a:prstGeom prst="rect">
            <a:avLst/>
          </a:prstGeom>
        </p:spPr>
      </p:pic>
      <p:pic>
        <p:nvPicPr>
          <p:cNvPr id="4" name="Picture 3" descr="A Solver Parameter dialog box. Set objective, $ B $ 18. To, Min. By Changing Variable Cells, $ B $ 13 column $ E $ 14. Subject to the Constraints, $ B $ 15 column $ E $ 15 = $ B $ 8 colon $ E $ 8. $ F $ 13 colon $ F $ 14 less than symbol = $ F $ 6 colon $ F $ 7. The checkbox titled, Make Unconstrained Variable Non Negative, is selected. The selected solving method is Simplex L P. The text below reads, Solving Method, select the G R G Nonlinear engine for Solver Problems that are smooth non linear. Select the L P Simplex engine for linear Solver Problems, and select the Evolutionary engine for solver problems that are non smooth."/>
          <p:cNvPicPr>
            <a:picLocks noChangeAspect="1"/>
          </p:cNvPicPr>
          <p:nvPr/>
        </p:nvPicPr>
        <p:blipFill>
          <a:blip r:embed="rId4"/>
          <a:stretch>
            <a:fillRect/>
          </a:stretch>
        </p:blipFill>
        <p:spPr>
          <a:xfrm>
            <a:off x="4993946" y="1642404"/>
            <a:ext cx="3380803" cy="3194379"/>
          </a:xfrm>
          <a:prstGeom prst="rect">
            <a:avLst/>
          </a:prstGeom>
        </p:spPr>
      </p:pic>
    </p:spTree>
    <p:extLst>
      <p:ext uri="{BB962C8B-B14F-4D97-AF65-F5344CB8AC3E}">
        <p14:creationId xmlns:p14="http://schemas.microsoft.com/office/powerpoint/2010/main" val="661436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Developing Linear </a:t>
            </a:r>
            <a:r>
              <a:rPr lang="en-US" sz="3600" b="1" i="0" u="none" strike="noStrike" cap="none" dirty="0">
                <a:solidFill>
                  <a:srgbClr val="007FA3"/>
                </a:solidFill>
                <a:latin typeface="+mj-lt"/>
                <a:ea typeface="Arial"/>
                <a:cs typeface="Arial"/>
                <a:sym typeface="Arial"/>
              </a:rPr>
              <a:t>Optimization Models</a:t>
            </a:r>
            <a:endParaRPr sz="3600" b="1" i="0" u="none" strike="noStrike" cap="none" dirty="0">
              <a:solidFill>
                <a:srgbClr val="007FA3"/>
              </a:solidFill>
              <a:latin typeface="+mj-lt"/>
              <a:ea typeface="Arial"/>
              <a:cs typeface="Arial"/>
              <a:sym typeface="Arial"/>
            </a:endParaRPr>
          </a:p>
        </p:txBody>
      </p:sp>
      <p:sp>
        <p:nvSpPr>
          <p:cNvPr id="237" name="Text placeholder 2"/>
          <p:cNvSpPr txBox="1">
            <a:spLocks noGrp="1"/>
          </p:cNvSpPr>
          <p:nvPr>
            <p:ph type="body" idx="1"/>
          </p:nvPr>
        </p:nvSpPr>
        <p:spPr>
          <a:xfrm>
            <a:off x="457200" y="1600201"/>
            <a:ext cx="8229600" cy="4343400"/>
          </a:xfrm>
          <a:prstGeom prst="rect">
            <a:avLst/>
          </a:prstGeom>
          <a:noFill/>
          <a:ln>
            <a:noFill/>
          </a:ln>
        </p:spPr>
        <p:txBody>
          <a:bodyPr spcFirstLastPara="1" wrap="square" lIns="0" tIns="0" rIns="0" bIns="0" anchor="t" anchorCtr="0">
            <a:noAutofit/>
          </a:bodyPr>
          <a:lstStyle/>
          <a:p>
            <a:pPr marL="429768" marR="0" lvl="0" indent="-429768" algn="l" rtl="0">
              <a:spcAft>
                <a:spcPts val="0"/>
              </a:spcAft>
              <a:buClr>
                <a:srgbClr val="007FA3"/>
              </a:buClr>
              <a:buSzPct val="100000"/>
              <a:buFont typeface="Arial"/>
              <a:buAutoNum type="arabicPeriod"/>
            </a:pPr>
            <a:r>
              <a:rPr lang="en-US" sz="2000" b="0" i="0" u="none" strike="noStrike" cap="none" dirty="0">
                <a:solidFill>
                  <a:srgbClr val="000000"/>
                </a:solidFill>
                <a:latin typeface="+mn-lt"/>
                <a:sym typeface="Arial"/>
              </a:rPr>
              <a:t>Identify the </a:t>
            </a:r>
            <a:r>
              <a:rPr lang="en-US" sz="2000" b="1" i="0" u="none" strike="noStrike" cap="none" dirty="0">
                <a:solidFill>
                  <a:srgbClr val="000000"/>
                </a:solidFill>
                <a:latin typeface="+mn-lt"/>
                <a:sym typeface="Arial"/>
              </a:rPr>
              <a:t>decision variables </a:t>
            </a:r>
            <a:r>
              <a:rPr lang="en-US" sz="2000" dirty="0">
                <a:solidFill>
                  <a:srgbClr val="000000"/>
                </a:solidFill>
                <a:latin typeface="+mn-lt"/>
              </a:rPr>
              <a:t>-</a:t>
            </a:r>
            <a:r>
              <a:rPr lang="en-US" sz="2000" b="0" i="0" u="none" strike="noStrike" cap="none" dirty="0" smtClean="0">
                <a:solidFill>
                  <a:srgbClr val="000000"/>
                </a:solidFill>
                <a:latin typeface="+mn-lt"/>
                <a:sym typeface="Arial"/>
              </a:rPr>
              <a:t> </a:t>
            </a:r>
            <a:r>
              <a:rPr lang="en-US" sz="2000" b="0" i="0" u="none" strike="noStrike" cap="none" dirty="0">
                <a:solidFill>
                  <a:srgbClr val="000000"/>
                </a:solidFill>
                <a:latin typeface="+mn-lt"/>
                <a:sym typeface="Arial"/>
              </a:rPr>
              <a:t>the unknown values that the model seeks to determine.</a:t>
            </a:r>
            <a:endParaRPr sz="2000" dirty="0">
              <a:latin typeface="+mn-lt"/>
            </a:endParaRPr>
          </a:p>
          <a:p>
            <a:pPr marL="429768" marR="0" lvl="0" indent="-429768" algn="l" rtl="0">
              <a:spcAft>
                <a:spcPts val="0"/>
              </a:spcAft>
              <a:buClr>
                <a:srgbClr val="007FA3"/>
              </a:buClr>
              <a:buSzPct val="100000"/>
              <a:buFont typeface="Arial"/>
              <a:buAutoNum type="arabicPeriod"/>
            </a:pPr>
            <a:r>
              <a:rPr lang="en-US" sz="2000" b="0" i="0" u="none" strike="noStrike" cap="none" dirty="0">
                <a:solidFill>
                  <a:srgbClr val="000000"/>
                </a:solidFill>
                <a:latin typeface="+mn-lt"/>
                <a:sym typeface="Arial"/>
              </a:rPr>
              <a:t>Identify the </a:t>
            </a:r>
            <a:r>
              <a:rPr lang="en-US" sz="2000" b="1" i="0" u="none" strike="noStrike" cap="none" dirty="0">
                <a:solidFill>
                  <a:srgbClr val="000000"/>
                </a:solidFill>
                <a:latin typeface="+mn-lt"/>
                <a:sym typeface="Arial"/>
              </a:rPr>
              <a:t>objective function </a:t>
            </a:r>
            <a:r>
              <a:rPr lang="en-US" sz="2000" dirty="0" smtClean="0">
                <a:solidFill>
                  <a:srgbClr val="000000"/>
                </a:solidFill>
                <a:latin typeface="+mn-lt"/>
              </a:rPr>
              <a:t>- </a:t>
            </a:r>
            <a:r>
              <a:rPr lang="en-US" sz="2000" b="0" i="0" u="none" strike="noStrike" cap="none" dirty="0" smtClean="0">
                <a:solidFill>
                  <a:srgbClr val="000000"/>
                </a:solidFill>
                <a:latin typeface="+mn-lt"/>
                <a:sym typeface="Arial"/>
              </a:rPr>
              <a:t>the </a:t>
            </a:r>
            <a:r>
              <a:rPr lang="en-US" sz="2000" b="0" i="0" u="none" strike="noStrike" cap="none" dirty="0">
                <a:solidFill>
                  <a:srgbClr val="000000"/>
                </a:solidFill>
                <a:latin typeface="+mn-lt"/>
                <a:sym typeface="Arial"/>
              </a:rPr>
              <a:t>quantity we seek to minimize or maximize.</a:t>
            </a:r>
            <a:endParaRPr sz="2000" dirty="0">
              <a:latin typeface="+mn-lt"/>
            </a:endParaRPr>
          </a:p>
          <a:p>
            <a:pPr marL="429768" marR="0" lvl="0" indent="-429768" algn="l" rtl="0">
              <a:spcAft>
                <a:spcPts val="0"/>
              </a:spcAft>
              <a:buClr>
                <a:srgbClr val="007FA3"/>
              </a:buClr>
              <a:buSzPct val="100000"/>
              <a:buFont typeface="Arial"/>
              <a:buAutoNum type="arabicPeriod"/>
            </a:pPr>
            <a:r>
              <a:rPr lang="en-US" sz="2000" b="0" i="0" u="none" strike="noStrike" cap="none" dirty="0">
                <a:solidFill>
                  <a:srgbClr val="000000"/>
                </a:solidFill>
                <a:latin typeface="+mn-lt"/>
                <a:sym typeface="Arial"/>
              </a:rPr>
              <a:t>Identify all appropriate </a:t>
            </a:r>
            <a:r>
              <a:rPr lang="en-US" sz="2000" b="1" i="0" u="none" strike="noStrike" cap="none" dirty="0">
                <a:solidFill>
                  <a:srgbClr val="000000"/>
                </a:solidFill>
                <a:latin typeface="+mn-lt"/>
                <a:sym typeface="Arial"/>
              </a:rPr>
              <a:t>constraints</a:t>
            </a:r>
            <a:r>
              <a:rPr lang="en-US" sz="2000" b="0" i="0" u="none" strike="noStrike" cap="none" dirty="0">
                <a:solidFill>
                  <a:srgbClr val="000000"/>
                </a:solidFill>
                <a:latin typeface="+mn-lt"/>
                <a:sym typeface="Arial"/>
              </a:rPr>
              <a:t> </a:t>
            </a:r>
            <a:r>
              <a:rPr lang="en-US" sz="2000" b="0" i="0" u="none" strike="noStrike" cap="none" dirty="0" smtClean="0">
                <a:solidFill>
                  <a:srgbClr val="000000"/>
                </a:solidFill>
                <a:latin typeface="+mn-lt"/>
                <a:sym typeface="Arial"/>
              </a:rPr>
              <a:t>- </a:t>
            </a:r>
            <a:r>
              <a:rPr lang="en-US" sz="2000" b="0" i="0" u="none" strike="noStrike" cap="none" dirty="0">
                <a:solidFill>
                  <a:srgbClr val="000000"/>
                </a:solidFill>
                <a:latin typeface="+mn-lt"/>
                <a:sym typeface="Arial"/>
              </a:rPr>
              <a:t>limitations, requirements, or other restrictions that are imposed on any solution, either from practical or technological considerations or by management policy.</a:t>
            </a:r>
            <a:endParaRPr sz="2000" dirty="0">
              <a:latin typeface="+mn-lt"/>
            </a:endParaRPr>
          </a:p>
          <a:p>
            <a:pPr marL="429768" marR="0" lvl="0" indent="-429768" algn="l" rtl="0">
              <a:spcAft>
                <a:spcPts val="0"/>
              </a:spcAft>
              <a:buClr>
                <a:srgbClr val="007FA3"/>
              </a:buClr>
              <a:buSzPct val="100000"/>
              <a:buFont typeface="Arial"/>
              <a:buAutoNum type="arabicPeriod"/>
            </a:pPr>
            <a:r>
              <a:rPr lang="en-US" sz="2000" b="0" i="0" u="none" strike="noStrike" cap="none" dirty="0">
                <a:solidFill>
                  <a:srgbClr val="000000"/>
                </a:solidFill>
                <a:latin typeface="+mn-lt"/>
                <a:sym typeface="Arial"/>
              </a:rPr>
              <a:t>Write the objective function and constraints as mathematical expressions</a:t>
            </a:r>
            <a:r>
              <a:rPr lang="en-US" sz="2000" b="0" i="0" u="none" strike="noStrike" cap="none" dirty="0" smtClean="0">
                <a:solidFill>
                  <a:srgbClr val="000000"/>
                </a:solidFill>
                <a:latin typeface="+mn-lt"/>
                <a:sym typeface="Arial"/>
              </a:rPr>
              <a:t>.</a:t>
            </a:r>
          </a:p>
          <a:p>
            <a:pPr marL="429768" marR="0" lvl="0" indent="-429768" algn="l" rtl="0">
              <a:spcAft>
                <a:spcPts val="0"/>
              </a:spcAft>
              <a:buClr>
                <a:srgbClr val="007FA3"/>
              </a:buClr>
              <a:buSzPct val="100000"/>
              <a:buFont typeface="Arial"/>
              <a:buAutoNum type="arabicPeriod"/>
            </a:pPr>
            <a:r>
              <a:rPr lang="en-US" sz="2000" dirty="0" smtClean="0">
                <a:solidFill>
                  <a:srgbClr val="000000"/>
                </a:solidFill>
                <a:latin typeface="+mn-lt"/>
              </a:rPr>
              <a:t>Implement the mathematical model on a spreadsheet.</a:t>
            </a:r>
            <a:endParaRPr sz="2000" dirty="0">
              <a:latin typeface="+mn-lt"/>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Multiperiod Production Planning Models</a:t>
            </a:r>
            <a:endParaRPr sz="3600" b="1" i="0" u="none" strike="noStrike" cap="none" dirty="0">
              <a:solidFill>
                <a:srgbClr val="007FA3"/>
              </a:solidFill>
              <a:latin typeface="+mj-lt"/>
              <a:ea typeface="Arial"/>
              <a:cs typeface="Arial"/>
              <a:sym typeface="Arial"/>
            </a:endParaRPr>
          </a:p>
        </p:txBody>
      </p:sp>
      <p:sp>
        <p:nvSpPr>
          <p:cNvPr id="669" name="Text placeholder 2"/>
          <p:cNvSpPr txBox="1">
            <a:spLocks noGrp="1"/>
          </p:cNvSpPr>
          <p:nvPr>
            <p:ph type="body" idx="1"/>
          </p:nvPr>
        </p:nvSpPr>
        <p:spPr>
          <a:xfrm>
            <a:off x="457200" y="1600200"/>
            <a:ext cx="8229600" cy="3833446"/>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 basic decisions are how much to produce in each time period to meet anticipated demand over each period.</a:t>
            </a:r>
            <a:endParaRPr sz="2400" dirty="0">
              <a:latin typeface="+mn-lt"/>
            </a:endParaRPr>
          </a:p>
          <a:p>
            <a:pPr marL="255600" marR="0" lvl="0" indent="-25560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Although it might seem obvious to simply produce to the anticipated level of sales, it may be advantageous to produce more than needed in earlier time periods when production costs may be lower and store the excess production as inventory for use in later time periods, thereby letting lower production costs offset the costs of holding the inventory.</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1324496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13.19</a:t>
            </a:r>
            <a:r>
              <a:rPr lang="en-US" sz="3600" b="1" i="0" u="none" strike="noStrike" cap="none" dirty="0">
                <a:solidFill>
                  <a:srgbClr val="007FA3"/>
                </a:solidFill>
                <a:latin typeface="+mj-lt"/>
                <a:ea typeface="Arial"/>
                <a:cs typeface="Arial"/>
                <a:sym typeface="Arial"/>
              </a:rPr>
              <a:t>: K&amp;L </a:t>
            </a:r>
            <a:r>
              <a:rPr lang="en-US" sz="3600" b="1" i="0" u="none" strike="noStrike" cap="none" dirty="0" smtClean="0">
                <a:solidFill>
                  <a:srgbClr val="007FA3"/>
                </a:solidFill>
                <a:latin typeface="+mj-lt"/>
                <a:ea typeface="Arial"/>
                <a:cs typeface="Arial"/>
                <a:sym typeface="Arial"/>
              </a:rPr>
              <a:t>Designs </a:t>
            </a:r>
            <a:r>
              <a:rPr lang="en-US" sz="2000" b="0" i="0" u="none" strike="noStrike" cap="none" dirty="0" smtClean="0">
                <a:solidFill>
                  <a:srgbClr val="007FA3"/>
                </a:solidFill>
                <a:latin typeface="+mj-lt"/>
                <a:ea typeface="Arial"/>
                <a:cs typeface="Arial"/>
                <a:sym typeface="Arial"/>
              </a:rPr>
              <a:t>(1 of 5)</a:t>
            </a:r>
            <a:endParaRPr sz="2000" b="0" i="0" u="none" strike="noStrike" cap="none" dirty="0">
              <a:solidFill>
                <a:srgbClr val="007FA3"/>
              </a:solidFill>
              <a:latin typeface="+mj-lt"/>
              <a:ea typeface="Arial"/>
              <a:cs typeface="Arial"/>
              <a:sym typeface="Arial"/>
            </a:endParaRPr>
          </a:p>
        </p:txBody>
      </p:sp>
      <p:sp>
        <p:nvSpPr>
          <p:cNvPr id="675" name="Text placeholder 2"/>
          <p:cNvSpPr txBox="1">
            <a:spLocks noGrp="1"/>
          </p:cNvSpPr>
          <p:nvPr>
            <p:ph type="body" idx="1"/>
          </p:nvPr>
        </p:nvSpPr>
        <p:spPr>
          <a:xfrm>
            <a:off x="457200" y="1600200"/>
            <a:ext cx="8229600" cy="4472609"/>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200" b="0" i="0" u="none" strike="noStrike" cap="none" dirty="0">
                <a:solidFill>
                  <a:srgbClr val="000000"/>
                </a:solidFill>
                <a:latin typeface="+mn-lt"/>
                <a:sym typeface="Arial"/>
              </a:rPr>
              <a:t>K&amp;L Designs makes hand-painted jewelry boxes.</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Forecasted sales are 150 in autumn, 400 in winter, and 50 in spring.</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Unpainted boxes cost $20 and each box takes 2 hours to complete.</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The cost of capital is 6% per quarter.</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Holding cost per item = 0.06(20) = $1.20/quarter</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Labor rates are $5.50, $7.00, and $6.25 per hour during autumn, winter, and spring, respectively.</a:t>
            </a:r>
            <a:endParaRPr sz="2200" dirty="0">
              <a:latin typeface="+mn-lt"/>
            </a:endParaRPr>
          </a:p>
          <a:p>
            <a:pPr marL="255600" marR="0" lvl="0" indent="-255600" algn="l" rtl="0">
              <a:spcAft>
                <a:spcPts val="0"/>
              </a:spcAft>
              <a:buClr>
                <a:srgbClr val="007FA3"/>
              </a:buClr>
              <a:buSzPts val="2400"/>
              <a:buFont typeface="Arial"/>
              <a:buChar char="•"/>
            </a:pPr>
            <a:r>
              <a:rPr lang="en-US" sz="2200" b="0" i="0" u="none" strike="noStrike" cap="none" dirty="0">
                <a:solidFill>
                  <a:srgbClr val="000000"/>
                </a:solidFill>
                <a:latin typeface="+mn-lt"/>
                <a:sym typeface="Arial"/>
              </a:rPr>
              <a:t>Minimize the combined cost of production and inventory holding costs.</a:t>
            </a:r>
            <a:endParaRPr sz="22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6137339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dirty="0">
                <a:latin typeface="+mj-lt"/>
              </a:rPr>
              <a:t>Example 13.19: K&amp;L Designs </a:t>
            </a:r>
            <a:r>
              <a:rPr lang="en-US" sz="2000" b="0" dirty="0" smtClean="0">
                <a:latin typeface="+mj-lt"/>
              </a:rPr>
              <a:t>(2 </a:t>
            </a:r>
            <a:r>
              <a:rPr lang="en-US" sz="2000" b="0" dirty="0">
                <a:latin typeface="+mj-lt"/>
              </a:rPr>
              <a:t>of 5)</a:t>
            </a:r>
            <a:endParaRPr sz="3600" b="1" i="0" u="none" strike="noStrike" cap="none" dirty="0">
              <a:solidFill>
                <a:srgbClr val="007FA3"/>
              </a:solidFill>
              <a:latin typeface="+mj-lt"/>
              <a:sym typeface="Arial"/>
            </a:endParaRPr>
          </a:p>
        </p:txBody>
      </p:sp>
      <p:sp>
        <p:nvSpPr>
          <p:cNvPr id="681" name="Text placeholder 2"/>
          <p:cNvSpPr txBox="1">
            <a:spLocks noGrp="1"/>
          </p:cNvSpPr>
          <p:nvPr>
            <p:ph type="body" idx="1"/>
          </p:nvPr>
        </p:nvSpPr>
        <p:spPr>
          <a:xfrm>
            <a:off x="457200" y="1600201"/>
            <a:ext cx="3148148" cy="504051"/>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Decision variables</a:t>
            </a:r>
            <a:endParaRPr sz="2200" b="0" i="0" u="none" strike="noStrike" cap="none" dirty="0">
              <a:solidFill>
                <a:srgbClr val="000000"/>
              </a:solidFill>
              <a:latin typeface="+mn-lt"/>
              <a:ea typeface="Arial"/>
              <a:cs typeface="Arial"/>
              <a:sym typeface="Arial"/>
            </a:endParaRPr>
          </a:p>
        </p:txBody>
      </p:sp>
      <p:sp>
        <p:nvSpPr>
          <p:cNvPr id="682" name="Text placeholder 3"/>
          <p:cNvSpPr txBox="1">
            <a:spLocks noGrp="1"/>
          </p:cNvSpPr>
          <p:nvPr>
            <p:ph type="body" idx="2"/>
          </p:nvPr>
        </p:nvSpPr>
        <p:spPr>
          <a:xfrm>
            <a:off x="459729" y="2228342"/>
            <a:ext cx="784411" cy="346499"/>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 </a:t>
            </a:r>
            <a:endParaRPr sz="2200" b="0" i="0" u="none" strike="noStrike" cap="none" dirty="0">
              <a:solidFill>
                <a:schemeClr val="dk1"/>
              </a:solidFill>
              <a:latin typeface="+mn-lt"/>
              <a:ea typeface="Arial"/>
              <a:cs typeface="Arial"/>
              <a:sym typeface="Arial"/>
            </a:endParaRPr>
          </a:p>
        </p:txBody>
      </p:sp>
      <p:graphicFrame>
        <p:nvGraphicFramePr>
          <p:cNvPr id="3" name="Object 2" descr="P sub i"/>
          <p:cNvGraphicFramePr>
            <a:graphicFrameLocks noChangeAspect="1"/>
          </p:cNvGraphicFramePr>
          <p:nvPr>
            <p:extLst>
              <p:ext uri="{D42A27DB-BD31-4B8C-83A1-F6EECF244321}">
                <p14:modId xmlns:p14="http://schemas.microsoft.com/office/powerpoint/2010/main" val="519108342"/>
              </p:ext>
            </p:extLst>
          </p:nvPr>
        </p:nvGraphicFramePr>
        <p:xfrm>
          <a:off x="1476375" y="2260600"/>
          <a:ext cx="254000" cy="381000"/>
        </p:xfrm>
        <a:graphic>
          <a:graphicData uri="http://schemas.openxmlformats.org/presentationml/2006/ole">
            <mc:AlternateContent xmlns:mc="http://schemas.openxmlformats.org/markup-compatibility/2006">
              <mc:Choice xmlns:v="urn:schemas-microsoft-com:vml" Requires="v">
                <p:oleObj spid="_x0000_s85244" name="Equation" r:id="rId4" imgW="253800" imgH="380880" progId="Equation.DSMT4">
                  <p:embed/>
                </p:oleObj>
              </mc:Choice>
              <mc:Fallback>
                <p:oleObj name="Equation" r:id="rId4" imgW="253800" imgH="380880" progId="Equation.DSMT4">
                  <p:embed/>
                  <p:pic>
                    <p:nvPicPr>
                      <p:cNvPr id="0" name=""/>
                      <p:cNvPicPr/>
                      <p:nvPr/>
                    </p:nvPicPr>
                    <p:blipFill>
                      <a:blip r:embed="rId5"/>
                      <a:stretch>
                        <a:fillRect/>
                      </a:stretch>
                    </p:blipFill>
                    <p:spPr>
                      <a:xfrm>
                        <a:off x="1476375" y="2260600"/>
                        <a:ext cx="254000" cy="381000"/>
                      </a:xfrm>
                      <a:prstGeom prst="rect">
                        <a:avLst/>
                      </a:prstGeom>
                    </p:spPr>
                  </p:pic>
                </p:oleObj>
              </mc:Fallback>
            </mc:AlternateContent>
          </a:graphicData>
        </a:graphic>
      </p:graphicFrame>
      <p:sp>
        <p:nvSpPr>
          <p:cNvPr id="684" name="Text placeholder 4"/>
          <p:cNvSpPr txBox="1">
            <a:spLocks noGrp="1"/>
          </p:cNvSpPr>
          <p:nvPr>
            <p:ph type="body" idx="3"/>
          </p:nvPr>
        </p:nvSpPr>
        <p:spPr>
          <a:xfrm>
            <a:off x="1875235" y="2301776"/>
            <a:ext cx="6405282" cy="37543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rgbClr val="000000"/>
                </a:solidFill>
                <a:latin typeface="+mn-lt"/>
                <a:ea typeface="Arial"/>
                <a:cs typeface="Arial"/>
                <a:sym typeface="Arial"/>
              </a:rPr>
              <a:t>= amount to produce in quarter </a:t>
            </a:r>
            <a:r>
              <a:rPr lang="en-US" sz="2200" b="0" i="1" u="none" strike="noStrike" cap="none" dirty="0" err="1">
                <a:solidFill>
                  <a:srgbClr val="000000"/>
                </a:solidFill>
                <a:latin typeface="+mn-lt"/>
                <a:ea typeface="Arial"/>
                <a:cs typeface="Arial"/>
                <a:sym typeface="Arial"/>
              </a:rPr>
              <a:t>i</a:t>
            </a:r>
            <a:r>
              <a:rPr lang="en-US" sz="2200" b="0" i="1" u="none" strike="noStrike" cap="none" dirty="0">
                <a:solidFill>
                  <a:srgbClr val="000000"/>
                </a:solidFill>
                <a:latin typeface="+mn-lt"/>
                <a:ea typeface="Arial"/>
                <a:cs typeface="Arial"/>
                <a:sym typeface="Arial"/>
              </a:rPr>
              <a:t> </a:t>
            </a:r>
            <a:r>
              <a:rPr lang="en-US" sz="2200" b="0" i="0" u="none" strike="noStrike" cap="none" dirty="0">
                <a:solidFill>
                  <a:srgbClr val="000000"/>
                </a:solidFill>
                <a:latin typeface="+mn-lt"/>
                <a:ea typeface="Arial"/>
                <a:cs typeface="Arial"/>
                <a:sym typeface="Arial"/>
              </a:rPr>
              <a:t>(1 = autumn; 2 =</a:t>
            </a:r>
            <a:endParaRPr sz="2200" b="0" i="0" u="none" strike="noStrike" cap="none" dirty="0">
              <a:solidFill>
                <a:schemeClr val="dk1"/>
              </a:solidFill>
              <a:latin typeface="+mn-lt"/>
              <a:ea typeface="Arial"/>
              <a:cs typeface="Arial"/>
              <a:sym typeface="Arial"/>
            </a:endParaRPr>
          </a:p>
        </p:txBody>
      </p:sp>
      <p:sp>
        <p:nvSpPr>
          <p:cNvPr id="685" name="Text placeholder 5"/>
          <p:cNvSpPr txBox="1">
            <a:spLocks noGrp="1"/>
          </p:cNvSpPr>
          <p:nvPr>
            <p:ph type="body" idx="4"/>
          </p:nvPr>
        </p:nvSpPr>
        <p:spPr>
          <a:xfrm>
            <a:off x="1546413" y="2793394"/>
            <a:ext cx="2384611" cy="39770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rgbClr val="000000"/>
                </a:solidFill>
                <a:latin typeface="+mn-lt"/>
                <a:ea typeface="Arial"/>
                <a:cs typeface="Arial"/>
                <a:sym typeface="Arial"/>
              </a:rPr>
              <a:t>winter; 3 = spring)</a:t>
            </a:r>
            <a:endParaRPr sz="2200" b="0" i="1" u="none" strike="noStrike" cap="none" dirty="0">
              <a:solidFill>
                <a:srgbClr val="000000"/>
              </a:solidFill>
              <a:latin typeface="+mn-lt"/>
              <a:ea typeface="Arial"/>
              <a:cs typeface="Arial"/>
              <a:sym typeface="Arial"/>
            </a:endParaRPr>
          </a:p>
        </p:txBody>
      </p:sp>
      <p:sp>
        <p:nvSpPr>
          <p:cNvPr id="686" name="Text placeholder 6"/>
          <p:cNvSpPr txBox="1">
            <a:spLocks noGrp="1"/>
          </p:cNvSpPr>
          <p:nvPr>
            <p:ph type="body" idx="5"/>
          </p:nvPr>
        </p:nvSpPr>
        <p:spPr>
          <a:xfrm>
            <a:off x="434789" y="3342632"/>
            <a:ext cx="784411" cy="346499"/>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 </a:t>
            </a:r>
            <a:endParaRPr sz="2200" b="0" i="0" u="none" strike="noStrike" cap="none" dirty="0">
              <a:solidFill>
                <a:schemeClr val="dk1"/>
              </a:solidFill>
              <a:latin typeface="+mn-lt"/>
              <a:ea typeface="Arial"/>
              <a:cs typeface="Arial"/>
              <a:sym typeface="Arial"/>
            </a:endParaRPr>
          </a:p>
        </p:txBody>
      </p:sp>
      <p:graphicFrame>
        <p:nvGraphicFramePr>
          <p:cNvPr id="4" name="Object 3" descr="I sub i"/>
          <p:cNvGraphicFramePr>
            <a:graphicFrameLocks noChangeAspect="1"/>
          </p:cNvGraphicFramePr>
          <p:nvPr>
            <p:extLst>
              <p:ext uri="{D42A27DB-BD31-4B8C-83A1-F6EECF244321}">
                <p14:modId xmlns:p14="http://schemas.microsoft.com/office/powerpoint/2010/main" val="1025643094"/>
              </p:ext>
            </p:extLst>
          </p:nvPr>
        </p:nvGraphicFramePr>
        <p:xfrm>
          <a:off x="1571625" y="3400425"/>
          <a:ext cx="241300" cy="381000"/>
        </p:xfrm>
        <a:graphic>
          <a:graphicData uri="http://schemas.openxmlformats.org/presentationml/2006/ole">
            <mc:AlternateContent xmlns:mc="http://schemas.openxmlformats.org/markup-compatibility/2006">
              <mc:Choice xmlns:v="urn:schemas-microsoft-com:vml" Requires="v">
                <p:oleObj spid="_x0000_s85245" name="Equation" r:id="rId6" imgW="241200" imgH="380880" progId="Equation.DSMT4">
                  <p:embed/>
                </p:oleObj>
              </mc:Choice>
              <mc:Fallback>
                <p:oleObj name="Equation" r:id="rId6" imgW="241200" imgH="380880" progId="Equation.DSMT4">
                  <p:embed/>
                  <p:pic>
                    <p:nvPicPr>
                      <p:cNvPr id="0" name=""/>
                      <p:cNvPicPr/>
                      <p:nvPr/>
                    </p:nvPicPr>
                    <p:blipFill>
                      <a:blip r:embed="rId7"/>
                      <a:stretch>
                        <a:fillRect/>
                      </a:stretch>
                    </p:blipFill>
                    <p:spPr>
                      <a:xfrm>
                        <a:off x="1571625" y="3400425"/>
                        <a:ext cx="241300" cy="381000"/>
                      </a:xfrm>
                      <a:prstGeom prst="rect">
                        <a:avLst/>
                      </a:prstGeom>
                    </p:spPr>
                  </p:pic>
                </p:oleObj>
              </mc:Fallback>
            </mc:AlternateContent>
          </a:graphicData>
        </a:graphic>
      </p:graphicFrame>
      <p:sp>
        <p:nvSpPr>
          <p:cNvPr id="688" name="Text placeholder 7"/>
          <p:cNvSpPr txBox="1">
            <a:spLocks noGrp="1"/>
          </p:cNvSpPr>
          <p:nvPr>
            <p:ph type="body" idx="6"/>
          </p:nvPr>
        </p:nvSpPr>
        <p:spPr>
          <a:xfrm>
            <a:off x="2158344" y="3381821"/>
            <a:ext cx="4424082" cy="3220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300"/>
              <a:buFont typeface="Arial"/>
              <a:buNone/>
            </a:pPr>
            <a:r>
              <a:rPr lang="en-US" sz="2200" b="0" i="0" u="none" strike="noStrike" cap="none" dirty="0">
                <a:solidFill>
                  <a:srgbClr val="000000"/>
                </a:solidFill>
                <a:latin typeface="+mn-lt"/>
                <a:ea typeface="Arial"/>
                <a:cs typeface="Arial"/>
                <a:sym typeface="Arial"/>
              </a:rPr>
              <a:t>= inventory at the end of quarter </a:t>
            </a:r>
            <a:r>
              <a:rPr lang="en-US" sz="2200" b="0" i="1" u="none" strike="noStrike" cap="none" dirty="0" err="1">
                <a:solidFill>
                  <a:srgbClr val="000000"/>
                </a:solidFill>
                <a:latin typeface="+mn-lt"/>
                <a:ea typeface="Arial"/>
                <a:cs typeface="Arial"/>
                <a:sym typeface="Arial"/>
              </a:rPr>
              <a:t>i</a:t>
            </a:r>
            <a:endParaRPr sz="2200" b="0" i="1" u="none" strike="noStrike" cap="none" dirty="0">
              <a:solidFill>
                <a:srgbClr val="000000"/>
              </a:solidFill>
              <a:latin typeface="+mn-lt"/>
              <a:ea typeface="Arial"/>
              <a:cs typeface="Arial"/>
              <a:sym typeface="Arial"/>
            </a:endParaRPr>
          </a:p>
        </p:txBody>
      </p:sp>
      <p:pic>
        <p:nvPicPr>
          <p:cNvPr id="2" name="Picture 1" descr="The material balance constraint structure for autumn, winter, and spring. The amount to produce in autumn, winter, and spring, namely P sub A, P sub W, and P sub S, point to three blocks labeled with the three seasons, respectively. The Inventory held at the end of autumn I sub A points to winter, while the Inventory held at the end of winter I sub W points to spring. The Inventory held at the end of spring I sub S points further right. Arrows pointing down from the three blocks represent the forecast in sales for the next year that is 150, 400, and 50, respectively."/>
          <p:cNvPicPr>
            <a:picLocks noChangeAspect="1"/>
          </p:cNvPicPr>
          <p:nvPr/>
        </p:nvPicPr>
        <p:blipFill>
          <a:blip r:embed="rId8"/>
          <a:stretch>
            <a:fillRect/>
          </a:stretch>
        </p:blipFill>
        <p:spPr>
          <a:xfrm>
            <a:off x="1996539" y="3945480"/>
            <a:ext cx="4423762" cy="2378150"/>
          </a:xfrm>
          <a:prstGeom prst="rect">
            <a:avLst/>
          </a:prstGeom>
        </p:spPr>
      </p:pic>
    </p:spTree>
    <p:extLst>
      <p:ext uri="{BB962C8B-B14F-4D97-AF65-F5344CB8AC3E}">
        <p14:creationId xmlns:p14="http://schemas.microsoft.com/office/powerpoint/2010/main" val="12122729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lvl="0"/>
            <a:r>
              <a:rPr lang="en-US" dirty="0">
                <a:latin typeface="+mj-lt"/>
              </a:rPr>
              <a:t>Example 13.19: K&amp;L Designs </a:t>
            </a:r>
            <a:r>
              <a:rPr lang="en-US" sz="2000" b="0" dirty="0" smtClean="0">
                <a:latin typeface="+mj-lt"/>
              </a:rPr>
              <a:t>(3 </a:t>
            </a:r>
            <a:r>
              <a:rPr lang="en-US" sz="2000" b="0" dirty="0">
                <a:latin typeface="+mj-lt"/>
              </a:rPr>
              <a:t>of 5)</a:t>
            </a:r>
            <a:endParaRPr sz="3600" b="1" i="0" u="none" strike="noStrike" cap="none" dirty="0">
              <a:solidFill>
                <a:srgbClr val="007FA3"/>
              </a:solidFill>
              <a:latin typeface="+mj-lt"/>
              <a:sym typeface="Arial"/>
            </a:endParaRPr>
          </a:p>
        </p:txBody>
      </p:sp>
      <p:sp>
        <p:nvSpPr>
          <p:cNvPr id="695" name="Text placeholder 2"/>
          <p:cNvSpPr txBox="1">
            <a:spLocks noGrp="1"/>
          </p:cNvSpPr>
          <p:nvPr>
            <p:ph type="body" idx="1"/>
          </p:nvPr>
        </p:nvSpPr>
        <p:spPr>
          <a:xfrm>
            <a:off x="457200" y="1600200"/>
            <a:ext cx="8229600" cy="1273103"/>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Objective function</a:t>
            </a:r>
            <a:endParaRPr sz="2000" dirty="0">
              <a:latin typeface="+mn-lt"/>
            </a:endParaRPr>
          </a:p>
          <a:p>
            <a:pPr marL="742950" marR="0" lvl="1" indent="-285750"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The production cost per unit is computed by multiplying the labor rate by the number of hours required to produce one.</a:t>
            </a:r>
            <a:endParaRPr sz="2000" b="0" i="0" u="none" strike="noStrike" cap="none" dirty="0">
              <a:solidFill>
                <a:srgbClr val="000000"/>
              </a:solidFill>
              <a:latin typeface="+mn-lt"/>
              <a:sym typeface="Arial"/>
            </a:endParaRPr>
          </a:p>
        </p:txBody>
      </p:sp>
      <p:sp>
        <p:nvSpPr>
          <p:cNvPr id="696" name="Text placeholder 3"/>
          <p:cNvSpPr txBox="1">
            <a:spLocks noGrp="1"/>
          </p:cNvSpPr>
          <p:nvPr>
            <p:ph type="body" idx="2"/>
          </p:nvPr>
        </p:nvSpPr>
        <p:spPr>
          <a:xfrm>
            <a:off x="459729" y="2952376"/>
            <a:ext cx="4721871" cy="348239"/>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Thus, the unit cost in the autumn is</a:t>
            </a:r>
            <a:endParaRPr dirty="0">
              <a:latin typeface="+mn-lt"/>
            </a:endParaRPr>
          </a:p>
        </p:txBody>
      </p:sp>
      <p:graphicFrame>
        <p:nvGraphicFramePr>
          <p:cNvPr id="2" name="Object 1" descr="Left parenthesis $5.50 right parenthesis left parenthesis 2 right parenthesis = $11.00."/>
          <p:cNvGraphicFramePr>
            <a:graphicFrameLocks noChangeAspect="1"/>
          </p:cNvGraphicFramePr>
          <p:nvPr>
            <p:extLst>
              <p:ext uri="{D42A27DB-BD31-4B8C-83A1-F6EECF244321}">
                <p14:modId xmlns:p14="http://schemas.microsoft.com/office/powerpoint/2010/main" val="1595253875"/>
              </p:ext>
            </p:extLst>
          </p:nvPr>
        </p:nvGraphicFramePr>
        <p:xfrm>
          <a:off x="5269235" y="2998113"/>
          <a:ext cx="2120165" cy="356859"/>
        </p:xfrm>
        <a:graphic>
          <a:graphicData uri="http://schemas.openxmlformats.org/presentationml/2006/ole">
            <mc:AlternateContent xmlns:mc="http://schemas.openxmlformats.org/markup-compatibility/2006">
              <mc:Choice xmlns:v="urn:schemas-microsoft-com:vml" Requires="v">
                <p:oleObj spid="_x0000_s86508" name="Equation" r:id="rId4" imgW="2565360" imgH="431640" progId="Equation.DSMT4">
                  <p:embed/>
                </p:oleObj>
              </mc:Choice>
              <mc:Fallback>
                <p:oleObj name="Equation" r:id="rId4" imgW="2565360" imgH="431640" progId="Equation.DSMT4">
                  <p:embed/>
                  <p:pic>
                    <p:nvPicPr>
                      <p:cNvPr id="0" name=""/>
                      <p:cNvPicPr/>
                      <p:nvPr/>
                    </p:nvPicPr>
                    <p:blipFill>
                      <a:blip r:embed="rId5"/>
                      <a:stretch>
                        <a:fillRect/>
                      </a:stretch>
                    </p:blipFill>
                    <p:spPr>
                      <a:xfrm>
                        <a:off x="5269235" y="2998113"/>
                        <a:ext cx="2120165" cy="356859"/>
                      </a:xfrm>
                      <a:prstGeom prst="rect">
                        <a:avLst/>
                      </a:prstGeom>
                    </p:spPr>
                  </p:pic>
                </p:oleObj>
              </mc:Fallback>
            </mc:AlternateContent>
          </a:graphicData>
        </a:graphic>
      </p:graphicFrame>
      <p:sp>
        <p:nvSpPr>
          <p:cNvPr id="698" name="Text placeholder 4"/>
          <p:cNvSpPr txBox="1">
            <a:spLocks noGrp="1"/>
          </p:cNvSpPr>
          <p:nvPr>
            <p:ph type="body" idx="3"/>
          </p:nvPr>
        </p:nvSpPr>
        <p:spPr>
          <a:xfrm>
            <a:off x="7499941" y="2957082"/>
            <a:ext cx="690282" cy="3621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sym typeface="Arial"/>
              </a:rPr>
              <a:t>in the</a:t>
            </a:r>
            <a:endParaRPr dirty="0">
              <a:latin typeface="+mn-lt"/>
            </a:endParaRPr>
          </a:p>
        </p:txBody>
      </p:sp>
      <p:sp>
        <p:nvSpPr>
          <p:cNvPr id="699" name="Text placeholder 5"/>
          <p:cNvSpPr txBox="1">
            <a:spLocks noGrp="1"/>
          </p:cNvSpPr>
          <p:nvPr>
            <p:ph type="body" idx="4"/>
          </p:nvPr>
        </p:nvSpPr>
        <p:spPr>
          <a:xfrm>
            <a:off x="1196789" y="3374237"/>
            <a:ext cx="784411" cy="3621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sym typeface="Arial"/>
              </a:rPr>
              <a:t>winter,</a:t>
            </a:r>
            <a:endParaRPr dirty="0">
              <a:latin typeface="+mn-lt"/>
            </a:endParaRPr>
          </a:p>
        </p:txBody>
      </p:sp>
      <p:graphicFrame>
        <p:nvGraphicFramePr>
          <p:cNvPr id="3" name="Object 2" descr="Left parenthesis $7.00 right parenthesis left parenthesis 2 right parenthesis = $14.00."/>
          <p:cNvGraphicFramePr>
            <a:graphicFrameLocks noChangeAspect="1"/>
          </p:cNvGraphicFramePr>
          <p:nvPr>
            <p:extLst>
              <p:ext uri="{D42A27DB-BD31-4B8C-83A1-F6EECF244321}">
                <p14:modId xmlns:p14="http://schemas.microsoft.com/office/powerpoint/2010/main" val="578456427"/>
              </p:ext>
            </p:extLst>
          </p:nvPr>
        </p:nvGraphicFramePr>
        <p:xfrm>
          <a:off x="2057823" y="3390067"/>
          <a:ext cx="2120165" cy="356859"/>
        </p:xfrm>
        <a:graphic>
          <a:graphicData uri="http://schemas.openxmlformats.org/presentationml/2006/ole">
            <mc:AlternateContent xmlns:mc="http://schemas.openxmlformats.org/markup-compatibility/2006">
              <mc:Choice xmlns:v="urn:schemas-microsoft-com:vml" Requires="v">
                <p:oleObj spid="_x0000_s86509" name="Equation" r:id="rId6" imgW="2565360" imgH="431640" progId="Equation.DSMT4">
                  <p:embed/>
                </p:oleObj>
              </mc:Choice>
              <mc:Fallback>
                <p:oleObj name="Equation" r:id="rId6" imgW="2565360" imgH="431640" progId="Equation.DSMT4">
                  <p:embed/>
                  <p:pic>
                    <p:nvPicPr>
                      <p:cNvPr id="0" name=""/>
                      <p:cNvPicPr/>
                      <p:nvPr/>
                    </p:nvPicPr>
                    <p:blipFill>
                      <a:blip r:embed="rId7"/>
                      <a:stretch>
                        <a:fillRect/>
                      </a:stretch>
                    </p:blipFill>
                    <p:spPr>
                      <a:xfrm>
                        <a:off x="2057823" y="3390067"/>
                        <a:ext cx="2120165" cy="356859"/>
                      </a:xfrm>
                      <a:prstGeom prst="rect">
                        <a:avLst/>
                      </a:prstGeom>
                    </p:spPr>
                  </p:pic>
                </p:oleObj>
              </mc:Fallback>
            </mc:AlternateContent>
          </a:graphicData>
        </a:graphic>
      </p:graphicFrame>
      <p:sp>
        <p:nvSpPr>
          <p:cNvPr id="701" name="Text placeholder 6"/>
          <p:cNvSpPr txBox="1">
            <a:spLocks noGrp="1"/>
          </p:cNvSpPr>
          <p:nvPr>
            <p:ph type="body" idx="5"/>
          </p:nvPr>
        </p:nvSpPr>
        <p:spPr>
          <a:xfrm>
            <a:off x="4388992" y="3394080"/>
            <a:ext cx="1985682" cy="3621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sym typeface="Arial"/>
              </a:rPr>
              <a:t>and in the spring,</a:t>
            </a:r>
            <a:endParaRPr dirty="0">
              <a:latin typeface="+mn-lt"/>
            </a:endParaRPr>
          </a:p>
        </p:txBody>
      </p:sp>
      <p:graphicFrame>
        <p:nvGraphicFramePr>
          <p:cNvPr id="5" name="Object 4" descr="Left parenthesis 6.25 right parenthesis left parenthesis 2 right parenthesis = $12.50."/>
          <p:cNvGraphicFramePr>
            <a:graphicFrameLocks noChangeAspect="1"/>
          </p:cNvGraphicFramePr>
          <p:nvPr>
            <p:extLst>
              <p:ext uri="{D42A27DB-BD31-4B8C-83A1-F6EECF244321}">
                <p14:modId xmlns:p14="http://schemas.microsoft.com/office/powerpoint/2010/main" val="2535536819"/>
              </p:ext>
            </p:extLst>
          </p:nvPr>
        </p:nvGraphicFramePr>
        <p:xfrm>
          <a:off x="6470568" y="3429072"/>
          <a:ext cx="1917881" cy="324417"/>
        </p:xfrm>
        <a:graphic>
          <a:graphicData uri="http://schemas.openxmlformats.org/presentationml/2006/ole">
            <mc:AlternateContent xmlns:mc="http://schemas.openxmlformats.org/markup-compatibility/2006">
              <mc:Choice xmlns:v="urn:schemas-microsoft-com:vml" Requires="v">
                <p:oleObj spid="_x0000_s86510" name="Equation" r:id="rId8" imgW="2552400" imgH="431640" progId="Equation.DSMT4">
                  <p:embed/>
                </p:oleObj>
              </mc:Choice>
              <mc:Fallback>
                <p:oleObj name="Equation" r:id="rId8" imgW="2552400" imgH="431640" progId="Equation.DSMT4">
                  <p:embed/>
                  <p:pic>
                    <p:nvPicPr>
                      <p:cNvPr id="0" name=""/>
                      <p:cNvPicPr/>
                      <p:nvPr/>
                    </p:nvPicPr>
                    <p:blipFill>
                      <a:blip r:embed="rId9"/>
                      <a:stretch>
                        <a:fillRect/>
                      </a:stretch>
                    </p:blipFill>
                    <p:spPr>
                      <a:xfrm>
                        <a:off x="6470568" y="3429072"/>
                        <a:ext cx="1917881" cy="324417"/>
                      </a:xfrm>
                      <a:prstGeom prst="rect">
                        <a:avLst/>
                      </a:prstGeom>
                    </p:spPr>
                  </p:pic>
                </p:oleObj>
              </mc:Fallback>
            </mc:AlternateContent>
          </a:graphicData>
        </a:graphic>
      </p:graphicFrame>
      <p:sp>
        <p:nvSpPr>
          <p:cNvPr id="703" name="Text placeholder 7"/>
          <p:cNvSpPr txBox="1">
            <a:spLocks noGrp="1"/>
          </p:cNvSpPr>
          <p:nvPr>
            <p:ph type="body" idx="6"/>
          </p:nvPr>
        </p:nvSpPr>
        <p:spPr>
          <a:xfrm>
            <a:off x="1222915" y="3857813"/>
            <a:ext cx="1071282" cy="3621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minimize</a:t>
            </a:r>
            <a:endParaRPr sz="2000" b="0" i="0" u="none" strike="noStrike" cap="none" dirty="0">
              <a:solidFill>
                <a:schemeClr val="dk1"/>
              </a:solidFill>
              <a:latin typeface="+mn-lt"/>
              <a:ea typeface="Arial"/>
              <a:cs typeface="Arial"/>
              <a:sym typeface="Arial"/>
            </a:endParaRPr>
          </a:p>
        </p:txBody>
      </p:sp>
      <p:graphicFrame>
        <p:nvGraphicFramePr>
          <p:cNvPr id="6" name="Object 5" descr="11 P sub A + 14 P sub W + 12.50 P sub S + 1.20 I sub A + 1.20 I sub W + 1.20 I sub S."/>
          <p:cNvGraphicFramePr>
            <a:graphicFrameLocks noChangeAspect="1"/>
          </p:cNvGraphicFramePr>
          <p:nvPr>
            <p:extLst>
              <p:ext uri="{D42A27DB-BD31-4B8C-83A1-F6EECF244321}">
                <p14:modId xmlns:p14="http://schemas.microsoft.com/office/powerpoint/2010/main" val="2176123109"/>
              </p:ext>
            </p:extLst>
          </p:nvPr>
        </p:nvGraphicFramePr>
        <p:xfrm>
          <a:off x="2430463" y="3889375"/>
          <a:ext cx="5113337" cy="315913"/>
        </p:xfrm>
        <a:graphic>
          <a:graphicData uri="http://schemas.openxmlformats.org/presentationml/2006/ole">
            <mc:AlternateContent xmlns:mc="http://schemas.openxmlformats.org/markup-compatibility/2006">
              <mc:Choice xmlns:v="urn:schemas-microsoft-com:vml" Requires="v">
                <p:oleObj spid="_x0000_s86511" name="Equation" r:id="rId10" imgW="6184800" imgH="380880" progId="Equation.DSMT4">
                  <p:embed/>
                </p:oleObj>
              </mc:Choice>
              <mc:Fallback>
                <p:oleObj name="Equation" r:id="rId10" imgW="6184800" imgH="380880" progId="Equation.DSMT4">
                  <p:embed/>
                  <p:pic>
                    <p:nvPicPr>
                      <p:cNvPr id="0" name=""/>
                      <p:cNvPicPr/>
                      <p:nvPr/>
                    </p:nvPicPr>
                    <p:blipFill>
                      <a:blip r:embed="rId11"/>
                      <a:stretch>
                        <a:fillRect/>
                      </a:stretch>
                    </p:blipFill>
                    <p:spPr>
                      <a:xfrm>
                        <a:off x="2430463" y="3889375"/>
                        <a:ext cx="5113337" cy="315913"/>
                      </a:xfrm>
                      <a:prstGeom prst="rect">
                        <a:avLst/>
                      </a:prstGeom>
                    </p:spPr>
                  </p:pic>
                </p:oleObj>
              </mc:Fallback>
            </mc:AlternateContent>
          </a:graphicData>
        </a:graphic>
      </p:graphicFrame>
    </p:spTree>
    <p:extLst>
      <p:ext uri="{BB962C8B-B14F-4D97-AF65-F5344CB8AC3E}">
        <p14:creationId xmlns:p14="http://schemas.microsoft.com/office/powerpoint/2010/main" val="20276627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13.19: K&amp;L Designs </a:t>
            </a:r>
            <a:r>
              <a:rPr lang="en-US" sz="2000" b="0" dirty="0" smtClean="0">
                <a:latin typeface="+mj-lt"/>
              </a:rPr>
              <a:t>(4 </a:t>
            </a:r>
            <a:r>
              <a:rPr lang="en-US" sz="2000" b="0" dirty="0">
                <a:latin typeface="+mj-lt"/>
              </a:rPr>
              <a:t>of 5)</a:t>
            </a:r>
            <a:endParaRPr dirty="0">
              <a:latin typeface="+mj-lt"/>
            </a:endParaRPr>
          </a:p>
        </p:txBody>
      </p:sp>
      <p:sp>
        <p:nvSpPr>
          <p:cNvPr id="710" name="Text placeholder 2"/>
          <p:cNvSpPr txBox="1">
            <a:spLocks noGrp="1"/>
          </p:cNvSpPr>
          <p:nvPr>
            <p:ph type="body" idx="1"/>
          </p:nvPr>
        </p:nvSpPr>
        <p:spPr>
          <a:xfrm>
            <a:off x="457200" y="1600200"/>
            <a:ext cx="8229600" cy="2226363"/>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ts val="2400"/>
              <a:buFont typeface="Arial"/>
              <a:buChar char="•"/>
            </a:pPr>
            <a:r>
              <a:rPr lang="en-US" sz="2000" b="0" i="0" u="none" strike="noStrike" cap="none" dirty="0">
                <a:solidFill>
                  <a:srgbClr val="000000"/>
                </a:solidFill>
                <a:latin typeface="+mn-lt"/>
                <a:sym typeface="Arial"/>
              </a:rPr>
              <a:t>Constraints</a:t>
            </a:r>
            <a:endParaRPr sz="2000"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Satisfy demand using production in a quarter and the inventory held from the previous time quarter. Any amount in excess of the demand is held to the next quarter.</a:t>
            </a:r>
            <a:endParaRPr dirty="0">
              <a:latin typeface="+mn-lt"/>
            </a:endParaRPr>
          </a:p>
          <a:p>
            <a:pPr marL="741553" marR="0" lvl="1" indent="-284353" algn="l" rtl="0">
              <a:spcBef>
                <a:spcPts val="6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Therefore, the constraints take the form of inventory balance equations:</a:t>
            </a:r>
            <a:endParaRPr sz="2000" b="0" i="0" u="none" strike="noStrike" cap="none" dirty="0">
              <a:solidFill>
                <a:srgbClr val="000000"/>
              </a:solidFill>
              <a:latin typeface="+mn-lt"/>
              <a:sym typeface="Arial"/>
            </a:endParaRPr>
          </a:p>
        </p:txBody>
      </p:sp>
      <p:sp>
        <p:nvSpPr>
          <p:cNvPr id="711" name="Text placeholder 3"/>
          <p:cNvSpPr txBox="1">
            <a:spLocks noGrp="1"/>
          </p:cNvSpPr>
          <p:nvPr>
            <p:ph type="body" idx="2"/>
          </p:nvPr>
        </p:nvSpPr>
        <p:spPr>
          <a:xfrm>
            <a:off x="1179444" y="3911228"/>
            <a:ext cx="7467600" cy="6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production + inventory from the previous quarter = demand + inventory held to the next quarter</a:t>
            </a:r>
            <a:endParaRPr sz="2000" b="0" i="0" u="none" strike="noStrike" cap="none" dirty="0">
              <a:solidFill>
                <a:schemeClr val="dk1"/>
              </a:solidFill>
              <a:latin typeface="+mn-lt"/>
              <a:ea typeface="Arial"/>
              <a:cs typeface="Arial"/>
              <a:sym typeface="Arial"/>
            </a:endParaRPr>
          </a:p>
        </p:txBody>
      </p:sp>
      <p:pic>
        <p:nvPicPr>
          <p:cNvPr id="2" name="Picture 1" descr="The material balance constraint structure for autumn, winter, and spring. The amount to produce in autumn, winter, and spring, namely P sub A, P sub W, and P sub S, point to three blocks labeled with the three seasons, respectively. The Inventory held at the end of autumn I sub A, points to winter, while the Inventory held at the end of winter I sub W points to spring. The Inventory held at the end of spring I sub S points further right. Arrows pointing down from the three blocks represent the forecast in sales for the next year that is 150, 400, and 50, respectively."/>
          <p:cNvPicPr>
            <a:picLocks noChangeAspect="1"/>
          </p:cNvPicPr>
          <p:nvPr/>
        </p:nvPicPr>
        <p:blipFill>
          <a:blip r:embed="rId3"/>
          <a:stretch>
            <a:fillRect/>
          </a:stretch>
        </p:blipFill>
        <p:spPr>
          <a:xfrm>
            <a:off x="2926918" y="4730964"/>
            <a:ext cx="2569195" cy="1378287"/>
          </a:xfrm>
          <a:prstGeom prst="rect">
            <a:avLst/>
          </a:prstGeom>
        </p:spPr>
      </p:pic>
    </p:spTree>
    <p:extLst>
      <p:ext uri="{BB962C8B-B14F-4D97-AF65-F5344CB8AC3E}">
        <p14:creationId xmlns:p14="http://schemas.microsoft.com/office/powerpoint/2010/main" val="3896040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13.19: K&amp;L Designs </a:t>
            </a:r>
            <a:r>
              <a:rPr lang="en-US" sz="2000" b="0" dirty="0" smtClean="0">
                <a:latin typeface="+mj-lt"/>
              </a:rPr>
              <a:t>(5 </a:t>
            </a:r>
            <a:r>
              <a:rPr lang="en-US" sz="2000" b="0" dirty="0">
                <a:latin typeface="+mj-lt"/>
              </a:rPr>
              <a:t>of 5)</a:t>
            </a:r>
            <a:endParaRPr sz="2000" b="0" i="0" u="none" strike="noStrike" cap="none" dirty="0">
              <a:solidFill>
                <a:srgbClr val="007FA3"/>
              </a:solidFill>
              <a:latin typeface="+mj-lt"/>
              <a:sym typeface="Arial"/>
            </a:endParaRPr>
          </a:p>
        </p:txBody>
      </p:sp>
      <p:sp>
        <p:nvSpPr>
          <p:cNvPr id="718" name="Text placeholder 2"/>
          <p:cNvSpPr txBox="1">
            <a:spLocks noGrp="1"/>
          </p:cNvSpPr>
          <p:nvPr>
            <p:ph type="body" idx="1"/>
          </p:nvPr>
        </p:nvSpPr>
        <p:spPr>
          <a:xfrm>
            <a:off x="457200" y="1600201"/>
            <a:ext cx="2901462" cy="57856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Complete model</a:t>
            </a:r>
            <a:endParaRPr sz="2400" b="0" i="0" u="none" strike="noStrike" cap="none" dirty="0">
              <a:solidFill>
                <a:srgbClr val="000000"/>
              </a:solidFill>
              <a:latin typeface="+mn-lt"/>
              <a:ea typeface="Arial"/>
              <a:cs typeface="Arial"/>
              <a:sym typeface="Arial"/>
            </a:endParaRPr>
          </a:p>
        </p:txBody>
      </p:sp>
      <p:sp>
        <p:nvSpPr>
          <p:cNvPr id="719" name="Text placeholder 3"/>
          <p:cNvSpPr txBox="1">
            <a:spLocks noGrp="1"/>
          </p:cNvSpPr>
          <p:nvPr>
            <p:ph type="body" idx="2"/>
          </p:nvPr>
        </p:nvSpPr>
        <p:spPr>
          <a:xfrm>
            <a:off x="914400" y="2462037"/>
            <a:ext cx="1331914" cy="40591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400" b="0" i="0" u="none" strike="noStrike" cap="none" dirty="0">
                <a:solidFill>
                  <a:schemeClr val="dk1"/>
                </a:solidFill>
                <a:latin typeface="+mn-lt"/>
                <a:ea typeface="Arial"/>
                <a:cs typeface="Arial"/>
                <a:sym typeface="Arial"/>
              </a:rPr>
              <a:t>minimize</a:t>
            </a:r>
            <a:endParaRPr sz="2400" b="0" i="0" u="none" strike="noStrike" cap="none" dirty="0">
              <a:solidFill>
                <a:schemeClr val="dk1"/>
              </a:solidFill>
              <a:latin typeface="+mn-lt"/>
              <a:ea typeface="Arial"/>
              <a:cs typeface="Arial"/>
              <a:sym typeface="Arial"/>
            </a:endParaRPr>
          </a:p>
        </p:txBody>
      </p:sp>
      <p:graphicFrame>
        <p:nvGraphicFramePr>
          <p:cNvPr id="2" name="Object 1" descr="11 P sub A + 14 P sub W + 12.50 P sub S + 1.2 0 I sub A + 1.20 I sub W + 1.20 I sub S."/>
          <p:cNvGraphicFramePr>
            <a:graphicFrameLocks noChangeAspect="1"/>
          </p:cNvGraphicFramePr>
          <p:nvPr>
            <p:extLst>
              <p:ext uri="{D42A27DB-BD31-4B8C-83A1-F6EECF244321}">
                <p14:modId xmlns:p14="http://schemas.microsoft.com/office/powerpoint/2010/main" val="2010941226"/>
              </p:ext>
            </p:extLst>
          </p:nvPr>
        </p:nvGraphicFramePr>
        <p:xfrm>
          <a:off x="2572860" y="2504931"/>
          <a:ext cx="5622636" cy="346364"/>
        </p:xfrm>
        <a:graphic>
          <a:graphicData uri="http://schemas.openxmlformats.org/presentationml/2006/ole">
            <mc:AlternateContent xmlns:mc="http://schemas.openxmlformats.org/markup-compatibility/2006">
              <mc:Choice xmlns:v="urn:schemas-microsoft-com:vml" Requires="v">
                <p:oleObj spid="_x0000_s89738" name="Equation" r:id="rId4" imgW="6184800" imgH="380880" progId="Equation.DSMT4">
                  <p:embed/>
                </p:oleObj>
              </mc:Choice>
              <mc:Fallback>
                <p:oleObj name="Equation" r:id="rId4" imgW="6184800" imgH="380880" progId="Equation.DSMT4">
                  <p:embed/>
                  <p:pic>
                    <p:nvPicPr>
                      <p:cNvPr id="0" name=""/>
                      <p:cNvPicPr/>
                      <p:nvPr/>
                    </p:nvPicPr>
                    <p:blipFill>
                      <a:blip r:embed="rId5"/>
                      <a:stretch>
                        <a:fillRect/>
                      </a:stretch>
                    </p:blipFill>
                    <p:spPr>
                      <a:xfrm>
                        <a:off x="2572860" y="2504931"/>
                        <a:ext cx="5622636" cy="346364"/>
                      </a:xfrm>
                      <a:prstGeom prst="rect">
                        <a:avLst/>
                      </a:prstGeom>
                    </p:spPr>
                  </p:pic>
                </p:oleObj>
              </mc:Fallback>
            </mc:AlternateContent>
          </a:graphicData>
        </a:graphic>
      </p:graphicFrame>
      <p:sp>
        <p:nvSpPr>
          <p:cNvPr id="721" name="Text placeholder 4"/>
          <p:cNvSpPr txBox="1">
            <a:spLocks noGrp="1"/>
          </p:cNvSpPr>
          <p:nvPr>
            <p:ph type="body" idx="3"/>
          </p:nvPr>
        </p:nvSpPr>
        <p:spPr>
          <a:xfrm>
            <a:off x="914400" y="2975349"/>
            <a:ext cx="1411286" cy="4762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400" b="0" i="0" u="none" strike="noStrike" cap="none" dirty="0">
                <a:solidFill>
                  <a:schemeClr val="dk1"/>
                </a:solidFill>
                <a:latin typeface="+mn-lt"/>
                <a:ea typeface="Arial"/>
                <a:cs typeface="Arial"/>
                <a:sym typeface="Arial"/>
              </a:rPr>
              <a:t>subject to</a:t>
            </a:r>
            <a:endParaRPr sz="2400" b="0" i="0" u="none" strike="noStrike" cap="none" dirty="0">
              <a:solidFill>
                <a:schemeClr val="dk1"/>
              </a:solidFill>
              <a:latin typeface="+mn-lt"/>
              <a:ea typeface="Arial"/>
              <a:cs typeface="Arial"/>
              <a:sym typeface="Arial"/>
            </a:endParaRPr>
          </a:p>
        </p:txBody>
      </p:sp>
      <p:graphicFrame>
        <p:nvGraphicFramePr>
          <p:cNvPr id="3" name="Object 2" descr="P sub A minus I sub A = 150."/>
          <p:cNvGraphicFramePr>
            <a:graphicFrameLocks noChangeAspect="1"/>
          </p:cNvGraphicFramePr>
          <p:nvPr>
            <p:extLst>
              <p:ext uri="{D42A27DB-BD31-4B8C-83A1-F6EECF244321}">
                <p14:modId xmlns:p14="http://schemas.microsoft.com/office/powerpoint/2010/main" val="896827862"/>
              </p:ext>
            </p:extLst>
          </p:nvPr>
        </p:nvGraphicFramePr>
        <p:xfrm>
          <a:off x="2498870" y="3454256"/>
          <a:ext cx="1558636" cy="346364"/>
        </p:xfrm>
        <a:graphic>
          <a:graphicData uri="http://schemas.openxmlformats.org/presentationml/2006/ole">
            <mc:AlternateContent xmlns:mc="http://schemas.openxmlformats.org/markup-compatibility/2006">
              <mc:Choice xmlns:v="urn:schemas-microsoft-com:vml" Requires="v">
                <p:oleObj spid="_x0000_s89739" name="Equation" r:id="rId6" imgW="1714320" imgH="380880" progId="Equation.DSMT4">
                  <p:embed/>
                </p:oleObj>
              </mc:Choice>
              <mc:Fallback>
                <p:oleObj name="Equation" r:id="rId6" imgW="1714320" imgH="380880" progId="Equation.DSMT4">
                  <p:embed/>
                  <p:pic>
                    <p:nvPicPr>
                      <p:cNvPr id="0" name=""/>
                      <p:cNvPicPr/>
                      <p:nvPr/>
                    </p:nvPicPr>
                    <p:blipFill>
                      <a:blip r:embed="rId7"/>
                      <a:stretch>
                        <a:fillRect/>
                      </a:stretch>
                    </p:blipFill>
                    <p:spPr>
                      <a:xfrm>
                        <a:off x="2498870" y="3454256"/>
                        <a:ext cx="1558636" cy="346364"/>
                      </a:xfrm>
                      <a:prstGeom prst="rect">
                        <a:avLst/>
                      </a:prstGeom>
                    </p:spPr>
                  </p:pic>
                </p:oleObj>
              </mc:Fallback>
            </mc:AlternateContent>
          </a:graphicData>
        </a:graphic>
      </p:graphicFrame>
      <p:graphicFrame>
        <p:nvGraphicFramePr>
          <p:cNvPr id="4" name="Object 3" descr="P sub W + I sub A minus I sub W = 400. "/>
          <p:cNvGraphicFramePr>
            <a:graphicFrameLocks noChangeAspect="1"/>
          </p:cNvGraphicFramePr>
          <p:nvPr>
            <p:extLst>
              <p:ext uri="{D42A27DB-BD31-4B8C-83A1-F6EECF244321}">
                <p14:modId xmlns:p14="http://schemas.microsoft.com/office/powerpoint/2010/main" val="1565241042"/>
              </p:ext>
            </p:extLst>
          </p:nvPr>
        </p:nvGraphicFramePr>
        <p:xfrm>
          <a:off x="2068513" y="3992563"/>
          <a:ext cx="2451100" cy="381000"/>
        </p:xfrm>
        <a:graphic>
          <a:graphicData uri="http://schemas.openxmlformats.org/presentationml/2006/ole">
            <mc:AlternateContent xmlns:mc="http://schemas.openxmlformats.org/markup-compatibility/2006">
              <mc:Choice xmlns:v="urn:schemas-microsoft-com:vml" Requires="v">
                <p:oleObj spid="_x0000_s89740" name="Equation" r:id="rId8" imgW="2450880" imgH="380880" progId="Equation.DSMT4">
                  <p:embed/>
                </p:oleObj>
              </mc:Choice>
              <mc:Fallback>
                <p:oleObj name="Equation" r:id="rId8" imgW="2450880" imgH="380880" progId="Equation.DSMT4">
                  <p:embed/>
                  <p:pic>
                    <p:nvPicPr>
                      <p:cNvPr id="0" name=""/>
                      <p:cNvPicPr/>
                      <p:nvPr/>
                    </p:nvPicPr>
                    <p:blipFill>
                      <a:blip r:embed="rId9"/>
                      <a:stretch>
                        <a:fillRect/>
                      </a:stretch>
                    </p:blipFill>
                    <p:spPr>
                      <a:xfrm>
                        <a:off x="2068513" y="3992563"/>
                        <a:ext cx="2451100" cy="381000"/>
                      </a:xfrm>
                      <a:prstGeom prst="rect">
                        <a:avLst/>
                      </a:prstGeom>
                    </p:spPr>
                  </p:pic>
                </p:oleObj>
              </mc:Fallback>
            </mc:AlternateContent>
          </a:graphicData>
        </a:graphic>
      </p:graphicFrame>
      <p:graphicFrame>
        <p:nvGraphicFramePr>
          <p:cNvPr id="5" name="Object 4" descr="P sub S + I sub W minus I sub S = 50."/>
          <p:cNvGraphicFramePr>
            <a:graphicFrameLocks noChangeAspect="1"/>
          </p:cNvGraphicFramePr>
          <p:nvPr>
            <p:extLst>
              <p:ext uri="{D42A27DB-BD31-4B8C-83A1-F6EECF244321}">
                <p14:modId xmlns:p14="http://schemas.microsoft.com/office/powerpoint/2010/main" val="3090741843"/>
              </p:ext>
            </p:extLst>
          </p:nvPr>
        </p:nvGraphicFramePr>
        <p:xfrm>
          <a:off x="2246313" y="4578350"/>
          <a:ext cx="2247900" cy="381000"/>
        </p:xfrm>
        <a:graphic>
          <a:graphicData uri="http://schemas.openxmlformats.org/presentationml/2006/ole">
            <mc:AlternateContent xmlns:mc="http://schemas.openxmlformats.org/markup-compatibility/2006">
              <mc:Choice xmlns:v="urn:schemas-microsoft-com:vml" Requires="v">
                <p:oleObj spid="_x0000_s89741" name="Equation" r:id="rId10" imgW="2247840" imgH="380880" progId="Equation.DSMT4">
                  <p:embed/>
                </p:oleObj>
              </mc:Choice>
              <mc:Fallback>
                <p:oleObj name="Equation" r:id="rId10" imgW="2247840" imgH="380880" progId="Equation.DSMT4">
                  <p:embed/>
                  <p:pic>
                    <p:nvPicPr>
                      <p:cNvPr id="0" name=""/>
                      <p:cNvPicPr/>
                      <p:nvPr/>
                    </p:nvPicPr>
                    <p:blipFill>
                      <a:blip r:embed="rId11"/>
                      <a:stretch>
                        <a:fillRect/>
                      </a:stretch>
                    </p:blipFill>
                    <p:spPr>
                      <a:xfrm>
                        <a:off x="2246313" y="4578350"/>
                        <a:ext cx="2247900" cy="381000"/>
                      </a:xfrm>
                      <a:prstGeom prst="rect">
                        <a:avLst/>
                      </a:prstGeom>
                    </p:spPr>
                  </p:pic>
                </p:oleObj>
              </mc:Fallback>
            </mc:AlternateContent>
          </a:graphicData>
        </a:graphic>
      </p:graphicFrame>
      <p:graphicFrame>
        <p:nvGraphicFramePr>
          <p:cNvPr id="6" name="Object 5" descr="P sub i is greater than or equal to 0, for all i."/>
          <p:cNvGraphicFramePr>
            <a:graphicFrameLocks noChangeAspect="1"/>
          </p:cNvGraphicFramePr>
          <p:nvPr>
            <p:extLst>
              <p:ext uri="{D42A27DB-BD31-4B8C-83A1-F6EECF244321}">
                <p14:modId xmlns:p14="http://schemas.microsoft.com/office/powerpoint/2010/main" val="1138091194"/>
              </p:ext>
            </p:extLst>
          </p:nvPr>
        </p:nvGraphicFramePr>
        <p:xfrm>
          <a:off x="2430463" y="5213350"/>
          <a:ext cx="1854200" cy="381000"/>
        </p:xfrm>
        <a:graphic>
          <a:graphicData uri="http://schemas.openxmlformats.org/presentationml/2006/ole">
            <mc:AlternateContent xmlns:mc="http://schemas.openxmlformats.org/markup-compatibility/2006">
              <mc:Choice xmlns:v="urn:schemas-microsoft-com:vml" Requires="v">
                <p:oleObj spid="_x0000_s89742" name="Equation" r:id="rId12" imgW="1854000" imgH="380880" progId="Equation.DSMT4">
                  <p:embed/>
                </p:oleObj>
              </mc:Choice>
              <mc:Fallback>
                <p:oleObj name="Equation" r:id="rId12" imgW="1854000" imgH="380880" progId="Equation.DSMT4">
                  <p:embed/>
                  <p:pic>
                    <p:nvPicPr>
                      <p:cNvPr id="0" name=""/>
                      <p:cNvPicPr/>
                      <p:nvPr/>
                    </p:nvPicPr>
                    <p:blipFill>
                      <a:blip r:embed="rId13"/>
                      <a:stretch>
                        <a:fillRect/>
                      </a:stretch>
                    </p:blipFill>
                    <p:spPr>
                      <a:xfrm>
                        <a:off x="2430463" y="5213350"/>
                        <a:ext cx="1854200" cy="381000"/>
                      </a:xfrm>
                      <a:prstGeom prst="rect">
                        <a:avLst/>
                      </a:prstGeom>
                    </p:spPr>
                  </p:pic>
                </p:oleObj>
              </mc:Fallback>
            </mc:AlternateContent>
          </a:graphicData>
        </a:graphic>
      </p:graphicFrame>
      <p:graphicFrame>
        <p:nvGraphicFramePr>
          <p:cNvPr id="7" name="Object 6" descr=" I sub j is greater than or equal to 0, for all j."/>
          <p:cNvGraphicFramePr>
            <a:graphicFrameLocks noChangeAspect="1"/>
          </p:cNvGraphicFramePr>
          <p:nvPr>
            <p:extLst>
              <p:ext uri="{D42A27DB-BD31-4B8C-83A1-F6EECF244321}">
                <p14:modId xmlns:p14="http://schemas.microsoft.com/office/powerpoint/2010/main" val="3243866408"/>
              </p:ext>
            </p:extLst>
          </p:nvPr>
        </p:nvGraphicFramePr>
        <p:xfrm>
          <a:off x="2366963" y="5845175"/>
          <a:ext cx="1905000" cy="431800"/>
        </p:xfrm>
        <a:graphic>
          <a:graphicData uri="http://schemas.openxmlformats.org/presentationml/2006/ole">
            <mc:AlternateContent xmlns:mc="http://schemas.openxmlformats.org/markup-compatibility/2006">
              <mc:Choice xmlns:v="urn:schemas-microsoft-com:vml" Requires="v">
                <p:oleObj spid="_x0000_s89743" name="Equation" r:id="rId14" imgW="1904760" imgH="431640" progId="Equation.DSMT4">
                  <p:embed/>
                </p:oleObj>
              </mc:Choice>
              <mc:Fallback>
                <p:oleObj name="Equation" r:id="rId14" imgW="1904760" imgH="431640" progId="Equation.DSMT4">
                  <p:embed/>
                  <p:pic>
                    <p:nvPicPr>
                      <p:cNvPr id="0" name=""/>
                      <p:cNvPicPr/>
                      <p:nvPr/>
                    </p:nvPicPr>
                    <p:blipFill>
                      <a:blip r:embed="rId15"/>
                      <a:stretch>
                        <a:fillRect/>
                      </a:stretch>
                    </p:blipFill>
                    <p:spPr>
                      <a:xfrm>
                        <a:off x="2366963" y="5845175"/>
                        <a:ext cx="1905000" cy="431800"/>
                      </a:xfrm>
                      <a:prstGeom prst="rect">
                        <a:avLst/>
                      </a:prstGeom>
                    </p:spPr>
                  </p:pic>
                </p:oleObj>
              </mc:Fallback>
            </mc:AlternateContent>
          </a:graphicData>
        </a:graphic>
      </p:graphicFrame>
    </p:spTree>
    <p:extLst>
      <p:ext uri="{BB962C8B-B14F-4D97-AF65-F5344CB8AC3E}">
        <p14:creationId xmlns:p14="http://schemas.microsoft.com/office/powerpoint/2010/main" val="11666589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Implementation for K&amp;L Designs</a:t>
            </a:r>
            <a:endParaRPr sz="3600" b="1" i="0" u="none" strike="noStrike" cap="none" dirty="0">
              <a:solidFill>
                <a:srgbClr val="007FA3"/>
              </a:solidFill>
              <a:latin typeface="+mj-lt"/>
              <a:ea typeface="Arial"/>
              <a:cs typeface="Arial"/>
              <a:sym typeface="Arial"/>
            </a:endParaRPr>
          </a:p>
        </p:txBody>
      </p:sp>
      <p:pic>
        <p:nvPicPr>
          <p:cNvPr id="2" name="Picture 1" descr="A spreadsheet titled, K and L designs alternate model. The spreadsheet has a table titled, data, and a table titled, model. The table titled, data, has the following column headings from left to right. Autumn, Winter, and Spring. The row entries are as follows. Unit production cost, autumn, $11.00, winter, $14.00, and spring, $12.50. Row 2. Unit inventory holding cost, autumn, $ 1.20, winter, $1.20, and spring, $1.20. Row 3. Demand, autumn, 150, winter, 400, and spring, 50. Row 4. Cumulative demand, autumn, 150, winter, 550, and spring, 600. The table titled, model, has the following column headings from left to right. Autumn, Winter, and Spring. Row 1. Production, autumn, 550, winter, 0, and spring, 50. Row 2. Inventory, autumn, 400, winter, 0, and spring, 0. Row 3. Net production, autumn, 400, winter, 0, and spring, 0. The total cost is, $7155.00."/>
          <p:cNvPicPr>
            <a:picLocks noChangeAspect="1"/>
          </p:cNvPicPr>
          <p:nvPr/>
        </p:nvPicPr>
        <p:blipFill>
          <a:blip r:embed="rId3"/>
          <a:stretch>
            <a:fillRect/>
          </a:stretch>
        </p:blipFill>
        <p:spPr>
          <a:xfrm>
            <a:off x="519664" y="1689464"/>
            <a:ext cx="3145809" cy="2554445"/>
          </a:xfrm>
          <a:prstGeom prst="rect">
            <a:avLst/>
          </a:prstGeom>
        </p:spPr>
      </p:pic>
      <p:pic>
        <p:nvPicPr>
          <p:cNvPr id="3" name="Picture 2" descr="A spreadsheet titled, K and L designs. The spreadsheet has a table titled, data, and a table titled, model. The table titled, data, has the following column headings from left to right. Autumn, Winter, and Spring. Row 1. Unit production cost, autumn, 11, winter, 14, and spring, 12.5. Row 2. Unit inventory holding cost, autumn, 1.2, winter, 1.2, and spring, 1.2. Row 3. Autumn, demand, 150, winter, 400, and spring, 50. The table titled, model, has the following column headings from left to right. Autumn, Winter, and Spring. Row 1. Production, autumn, 500, winter, 0, and spring, 50. Row 2. Inventory, autumn, 400, winter, 0, and spring, 0. Row 3. Net production, autumn, = B 12 minus B 13, winter, = C 12 minus C 13 + B 13, and spring, = D 12 minus D 13 + C 13. The total cost is, = SUM PRODUCT left parenthesis B 6 colon C 7 comma B 12 colon D 13 right parenthesis."/>
          <p:cNvPicPr>
            <a:picLocks noChangeAspect="1"/>
          </p:cNvPicPr>
          <p:nvPr/>
        </p:nvPicPr>
        <p:blipFill>
          <a:blip r:embed="rId4"/>
          <a:stretch>
            <a:fillRect/>
          </a:stretch>
        </p:blipFill>
        <p:spPr>
          <a:xfrm>
            <a:off x="3870988" y="1689464"/>
            <a:ext cx="4743099" cy="2566638"/>
          </a:xfrm>
          <a:prstGeom prst="rect">
            <a:avLst/>
          </a:prstGeom>
        </p:spPr>
      </p:pic>
    </p:spTree>
    <p:extLst>
      <p:ext uri="{BB962C8B-B14F-4D97-AF65-F5344CB8AC3E}">
        <p14:creationId xmlns:p14="http://schemas.microsoft.com/office/powerpoint/2010/main" val="9804415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Model for K&amp;L Designs</a:t>
            </a:r>
            <a:endParaRPr sz="3600" b="1" i="0" u="none" strike="noStrike" cap="none" dirty="0">
              <a:solidFill>
                <a:srgbClr val="007FA3"/>
              </a:solidFill>
              <a:latin typeface="+mj-lt"/>
              <a:ea typeface="Arial"/>
              <a:cs typeface="Arial"/>
              <a:sym typeface="Arial"/>
            </a:endParaRPr>
          </a:p>
        </p:txBody>
      </p:sp>
      <p:pic>
        <p:nvPicPr>
          <p:cNvPr id="2" name="Picture 1" descr="A spreadsheet titled, K and L designs alternate model. The spreadsheet has a table titled, data, and a table titled, model. The table titled, data, has the following column headings from left to right. Autumn, Winter, and Spring. The row entries are as follows. Unit production cost, autumn, $11.00, winter, $14.00, and spring, $12.50. Row 2. Unit inventory holding cost, autumn, $ 1.20, winter, $1.20, and spring, $1.20. Row 3. Demand, autumn, 150, winter, 400, and spring, 50. Row 4. Cumulative demand, autumn, 150, winter, 550, and spring, 600. The table titled, model, has the following column headings from left to right. Autumn, winter, and spring. Row 1. Production, autumn, 550, winter, 0, and spring, 50. Row 2. Cumulative production, autumn, 550, winter, 550, and spring, 600. Row 3. Inventory, autumn, 400, winter, 0, and spring, 0. The total cost is, $7,155.00."/>
          <p:cNvPicPr>
            <a:picLocks noChangeAspect="1"/>
          </p:cNvPicPr>
          <p:nvPr/>
        </p:nvPicPr>
        <p:blipFill>
          <a:blip r:embed="rId3"/>
          <a:stretch>
            <a:fillRect/>
          </a:stretch>
        </p:blipFill>
        <p:spPr>
          <a:xfrm>
            <a:off x="596078" y="1755947"/>
            <a:ext cx="3397429" cy="2660304"/>
          </a:xfrm>
          <a:prstGeom prst="rect">
            <a:avLst/>
          </a:prstGeom>
        </p:spPr>
      </p:pic>
      <p:pic>
        <p:nvPicPr>
          <p:cNvPr id="4" name="Picture 3" descr="A Solve Parameter dialog box. The parameters are as follows. Set Objective, $ B $ 18. To, min. By Changing Variable Cells, $ B $ 12 colon $ D $ 14. Subject to the Constraints, $ B $ 15 colon $ D $ 15 = $ B $ 8 colon $ D $ 8. The check box titled, Make Unconstrained Variables Non Negative, is selected. The selected solving method is, Simplex L P. The text below reads, Solving Method, Select the G R G Nonlinear engine for Solver Problems that are smooth non linear. Select the L P Simplex engine for linear Solver Problems, and select the Evolutionary engine for Solver Problems that are non smooth."/>
          <p:cNvPicPr>
            <a:picLocks noChangeAspect="1"/>
          </p:cNvPicPr>
          <p:nvPr/>
        </p:nvPicPr>
        <p:blipFill>
          <a:blip r:embed="rId4"/>
          <a:stretch>
            <a:fillRect/>
          </a:stretch>
        </p:blipFill>
        <p:spPr>
          <a:xfrm>
            <a:off x="4306769" y="1614140"/>
            <a:ext cx="4223232" cy="3990455"/>
          </a:xfrm>
          <a:prstGeom prst="rect">
            <a:avLst/>
          </a:prstGeom>
        </p:spPr>
      </p:pic>
    </p:spTree>
    <p:extLst>
      <p:ext uri="{BB962C8B-B14F-4D97-AF65-F5344CB8AC3E}">
        <p14:creationId xmlns:p14="http://schemas.microsoft.com/office/powerpoint/2010/main" val="1055026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13.20: </a:t>
            </a:r>
            <a:r>
              <a:rPr lang="en-US" sz="3600" b="1" i="0" u="none" strike="noStrike" cap="none" dirty="0">
                <a:solidFill>
                  <a:srgbClr val="007FA3"/>
                </a:solidFill>
                <a:latin typeface="+mj-lt"/>
                <a:ea typeface="Arial"/>
                <a:cs typeface="Arial"/>
                <a:sym typeface="Arial"/>
              </a:rPr>
              <a:t>An Alternative Optimization Model for K&amp;L Designs</a:t>
            </a:r>
            <a:endParaRPr sz="3600" b="1" i="0" u="none" strike="noStrike" cap="none" dirty="0">
              <a:solidFill>
                <a:srgbClr val="007FA3"/>
              </a:solidFill>
              <a:latin typeface="+mj-lt"/>
              <a:ea typeface="Arial"/>
              <a:cs typeface="Arial"/>
              <a:sym typeface="Arial"/>
            </a:endParaRPr>
          </a:p>
        </p:txBody>
      </p:sp>
      <p:sp>
        <p:nvSpPr>
          <p:cNvPr id="745" name="Text placeholder 2"/>
          <p:cNvSpPr txBox="1">
            <a:spLocks noGrp="1"/>
          </p:cNvSpPr>
          <p:nvPr>
            <p:ph type="body" idx="1"/>
          </p:nvPr>
        </p:nvSpPr>
        <p:spPr>
          <a:xfrm>
            <a:off x="457200" y="1600201"/>
            <a:ext cx="8229600" cy="1634467"/>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To ensure that demand is satisfied, we can set the cumulative production in each quarter to be at least as great as the cumulative demand.</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This eliminates inventory variables.</a:t>
            </a:r>
            <a:endParaRPr sz="2200" b="0" i="0" u="none" strike="noStrike" cap="none" dirty="0">
              <a:solidFill>
                <a:srgbClr val="000000"/>
              </a:solidFill>
              <a:latin typeface="+mn-lt"/>
              <a:sym typeface="Arial"/>
            </a:endParaRPr>
          </a:p>
        </p:txBody>
      </p:sp>
      <p:sp>
        <p:nvSpPr>
          <p:cNvPr id="746" name="Text placeholder 3"/>
          <p:cNvSpPr txBox="1">
            <a:spLocks noGrp="1"/>
          </p:cNvSpPr>
          <p:nvPr>
            <p:ph type="body" idx="2"/>
          </p:nvPr>
        </p:nvSpPr>
        <p:spPr>
          <a:xfrm>
            <a:off x="1219200" y="3295628"/>
            <a:ext cx="1219200" cy="30626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200" b="0" i="0" u="none" strike="noStrike" cap="none" dirty="0">
                <a:solidFill>
                  <a:schemeClr val="dk1"/>
                </a:solidFill>
                <a:latin typeface="+mn-lt"/>
                <a:ea typeface="Arial"/>
                <a:cs typeface="Arial"/>
                <a:sym typeface="Arial"/>
              </a:rPr>
              <a:t>minimize</a:t>
            </a:r>
            <a:endParaRPr sz="2200" b="0" i="0" u="none" strike="noStrike" cap="none" dirty="0">
              <a:solidFill>
                <a:schemeClr val="dk1"/>
              </a:solidFill>
              <a:latin typeface="+mn-lt"/>
              <a:ea typeface="Arial"/>
              <a:cs typeface="Arial"/>
              <a:sym typeface="Arial"/>
            </a:endParaRPr>
          </a:p>
        </p:txBody>
      </p:sp>
      <p:graphicFrame>
        <p:nvGraphicFramePr>
          <p:cNvPr id="2" name="Object 1" descr="11 P sub A + 14 P sub W + 12.50 P sub S + 1.20 left parenthesis P sub A minus 150 right parenthesis"/>
          <p:cNvGraphicFramePr>
            <a:graphicFrameLocks noChangeAspect="1"/>
          </p:cNvGraphicFramePr>
          <p:nvPr>
            <p:extLst>
              <p:ext uri="{D42A27DB-BD31-4B8C-83A1-F6EECF244321}">
                <p14:modId xmlns:p14="http://schemas.microsoft.com/office/powerpoint/2010/main" val="4082595014"/>
              </p:ext>
            </p:extLst>
          </p:nvPr>
        </p:nvGraphicFramePr>
        <p:xfrm>
          <a:off x="2573482" y="3502603"/>
          <a:ext cx="4479636" cy="392545"/>
        </p:xfrm>
        <a:graphic>
          <a:graphicData uri="http://schemas.openxmlformats.org/presentationml/2006/ole">
            <mc:AlternateContent xmlns:mc="http://schemas.openxmlformats.org/markup-compatibility/2006">
              <mc:Choice xmlns:v="urn:schemas-microsoft-com:vml" Requires="v">
                <p:oleObj spid="_x0000_s92534" name="Equation" r:id="rId4" imgW="4927320" imgH="431640" progId="Equation.DSMT4">
                  <p:embed/>
                </p:oleObj>
              </mc:Choice>
              <mc:Fallback>
                <p:oleObj name="Equation" r:id="rId4" imgW="4927320" imgH="431640" progId="Equation.DSMT4">
                  <p:embed/>
                  <p:pic>
                    <p:nvPicPr>
                      <p:cNvPr id="0" name=""/>
                      <p:cNvPicPr/>
                      <p:nvPr/>
                    </p:nvPicPr>
                    <p:blipFill>
                      <a:blip r:embed="rId5"/>
                      <a:stretch>
                        <a:fillRect/>
                      </a:stretch>
                    </p:blipFill>
                    <p:spPr>
                      <a:xfrm>
                        <a:off x="2573482" y="3502603"/>
                        <a:ext cx="4479636" cy="392545"/>
                      </a:xfrm>
                      <a:prstGeom prst="rect">
                        <a:avLst/>
                      </a:prstGeom>
                    </p:spPr>
                  </p:pic>
                </p:oleObj>
              </mc:Fallback>
            </mc:AlternateContent>
          </a:graphicData>
        </a:graphic>
      </p:graphicFrame>
      <p:graphicFrame>
        <p:nvGraphicFramePr>
          <p:cNvPr id="3" name="Object 2" descr="+ 1.20 left parenthesis P sub A + P sub W minus 550 right parenthesis + 1.20 left parenthesis P sub A + P sub W + P sub S minus 600 right parenthesis. "/>
          <p:cNvGraphicFramePr>
            <a:graphicFrameLocks noChangeAspect="1"/>
          </p:cNvGraphicFramePr>
          <p:nvPr>
            <p:extLst>
              <p:ext uri="{D42A27DB-BD31-4B8C-83A1-F6EECF244321}">
                <p14:modId xmlns:p14="http://schemas.microsoft.com/office/powerpoint/2010/main" val="804844796"/>
              </p:ext>
            </p:extLst>
          </p:nvPr>
        </p:nvGraphicFramePr>
        <p:xfrm>
          <a:off x="2627890" y="3994584"/>
          <a:ext cx="4869295" cy="357909"/>
        </p:xfrm>
        <a:graphic>
          <a:graphicData uri="http://schemas.openxmlformats.org/presentationml/2006/ole">
            <mc:AlternateContent xmlns:mc="http://schemas.openxmlformats.org/markup-compatibility/2006">
              <mc:Choice xmlns:v="urn:schemas-microsoft-com:vml" Requires="v">
                <p:oleObj spid="_x0000_s92535" name="Equation" r:id="rId6" imgW="5892480" imgH="431640" progId="Equation.DSMT4">
                  <p:embed/>
                </p:oleObj>
              </mc:Choice>
              <mc:Fallback>
                <p:oleObj name="Equation" r:id="rId6" imgW="5892480" imgH="431640" progId="Equation.DSMT4">
                  <p:embed/>
                  <p:pic>
                    <p:nvPicPr>
                      <p:cNvPr id="0" name=""/>
                      <p:cNvPicPr/>
                      <p:nvPr/>
                    </p:nvPicPr>
                    <p:blipFill>
                      <a:blip r:embed="rId7"/>
                      <a:stretch>
                        <a:fillRect/>
                      </a:stretch>
                    </p:blipFill>
                    <p:spPr>
                      <a:xfrm>
                        <a:off x="2627890" y="3994584"/>
                        <a:ext cx="4869295" cy="357909"/>
                      </a:xfrm>
                      <a:prstGeom prst="rect">
                        <a:avLst/>
                      </a:prstGeom>
                    </p:spPr>
                  </p:pic>
                </p:oleObj>
              </mc:Fallback>
            </mc:AlternateContent>
          </a:graphicData>
        </a:graphic>
      </p:graphicFrame>
      <p:graphicFrame>
        <p:nvGraphicFramePr>
          <p:cNvPr id="4" name="Object 3" descr="P is greater than or equal to 150. P sub A + P sub W is greater than or equal to 550."/>
          <p:cNvGraphicFramePr>
            <a:graphicFrameLocks noChangeAspect="1"/>
          </p:cNvGraphicFramePr>
          <p:nvPr>
            <p:extLst>
              <p:ext uri="{D42A27DB-BD31-4B8C-83A1-F6EECF244321}">
                <p14:modId xmlns:p14="http://schemas.microsoft.com/office/powerpoint/2010/main" val="3987462417"/>
              </p:ext>
            </p:extLst>
          </p:nvPr>
        </p:nvGraphicFramePr>
        <p:xfrm>
          <a:off x="3242686" y="4569460"/>
          <a:ext cx="1639455" cy="762000"/>
        </p:xfrm>
        <a:graphic>
          <a:graphicData uri="http://schemas.openxmlformats.org/presentationml/2006/ole">
            <mc:AlternateContent xmlns:mc="http://schemas.openxmlformats.org/markup-compatibility/2006">
              <mc:Choice xmlns:v="urn:schemas-microsoft-com:vml" Requires="v">
                <p:oleObj spid="_x0000_s92536" name="Equation" r:id="rId8" imgW="1803240" imgH="838080" progId="Equation.DSMT4">
                  <p:embed/>
                </p:oleObj>
              </mc:Choice>
              <mc:Fallback>
                <p:oleObj name="Equation" r:id="rId8" imgW="1803240" imgH="838080" progId="Equation.DSMT4">
                  <p:embed/>
                  <p:pic>
                    <p:nvPicPr>
                      <p:cNvPr id="0" name=""/>
                      <p:cNvPicPr/>
                      <p:nvPr/>
                    </p:nvPicPr>
                    <p:blipFill>
                      <a:blip r:embed="rId9"/>
                      <a:stretch>
                        <a:fillRect/>
                      </a:stretch>
                    </p:blipFill>
                    <p:spPr>
                      <a:xfrm>
                        <a:off x="3242686" y="4569460"/>
                        <a:ext cx="1639455" cy="762000"/>
                      </a:xfrm>
                      <a:prstGeom prst="rect">
                        <a:avLst/>
                      </a:prstGeom>
                    </p:spPr>
                  </p:pic>
                </p:oleObj>
              </mc:Fallback>
            </mc:AlternateContent>
          </a:graphicData>
        </a:graphic>
      </p:graphicFrame>
      <p:graphicFrame>
        <p:nvGraphicFramePr>
          <p:cNvPr id="5" name="Object 4" descr="P sub A + P sub W + P sub S is greater than or equal to 600. P sub A, P sub W, P sub S are greater than or equal to 0."/>
          <p:cNvGraphicFramePr>
            <a:graphicFrameLocks noChangeAspect="1"/>
          </p:cNvGraphicFramePr>
          <p:nvPr>
            <p:extLst>
              <p:ext uri="{D42A27DB-BD31-4B8C-83A1-F6EECF244321}">
                <p14:modId xmlns:p14="http://schemas.microsoft.com/office/powerpoint/2010/main" val="308593610"/>
              </p:ext>
            </p:extLst>
          </p:nvPr>
        </p:nvGraphicFramePr>
        <p:xfrm>
          <a:off x="3370407" y="5522913"/>
          <a:ext cx="2193636" cy="762000"/>
        </p:xfrm>
        <a:graphic>
          <a:graphicData uri="http://schemas.openxmlformats.org/presentationml/2006/ole">
            <mc:AlternateContent xmlns:mc="http://schemas.openxmlformats.org/markup-compatibility/2006">
              <mc:Choice xmlns:v="urn:schemas-microsoft-com:vml" Requires="v">
                <p:oleObj spid="_x0000_s92537" name="Equation" r:id="rId10" imgW="2412720" imgH="838080" progId="Equation.DSMT4">
                  <p:embed/>
                </p:oleObj>
              </mc:Choice>
              <mc:Fallback>
                <p:oleObj name="Equation" r:id="rId10" imgW="2412720" imgH="838080" progId="Equation.DSMT4">
                  <p:embed/>
                  <p:pic>
                    <p:nvPicPr>
                      <p:cNvPr id="0" name=""/>
                      <p:cNvPicPr/>
                      <p:nvPr/>
                    </p:nvPicPr>
                    <p:blipFill>
                      <a:blip r:embed="rId11"/>
                      <a:stretch>
                        <a:fillRect/>
                      </a:stretch>
                    </p:blipFill>
                    <p:spPr>
                      <a:xfrm>
                        <a:off x="3370407" y="5522913"/>
                        <a:ext cx="2193636" cy="762000"/>
                      </a:xfrm>
                      <a:prstGeom prst="rect">
                        <a:avLst/>
                      </a:prstGeom>
                    </p:spPr>
                  </p:pic>
                </p:oleObj>
              </mc:Fallback>
            </mc:AlternateContent>
          </a:graphicData>
        </a:graphic>
      </p:graphicFrame>
    </p:spTree>
    <p:extLst>
      <p:ext uri="{BB962C8B-B14F-4D97-AF65-F5344CB8AC3E}">
        <p14:creationId xmlns:p14="http://schemas.microsoft.com/office/powerpoint/2010/main" val="17816152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Alternative Spreadsheet Model</a:t>
            </a:r>
            <a:endParaRPr sz="3600" b="1" i="0" u="none" strike="noStrike" cap="none" dirty="0">
              <a:solidFill>
                <a:srgbClr val="007FA3"/>
              </a:solidFill>
              <a:latin typeface="+mj-lt"/>
              <a:ea typeface="Arial"/>
              <a:cs typeface="Arial"/>
              <a:sym typeface="Arial"/>
            </a:endParaRPr>
          </a:p>
        </p:txBody>
      </p:sp>
      <p:pic>
        <p:nvPicPr>
          <p:cNvPr id="2" name="Picture 1" descr="A spreadsheet titled, K and L designs alternate model. The spreadsheet has a table titled, data, and a table titled, model. The table titled, data, has the following column headings from left to right. Autumn, Winter, and Spring. The row entries are as follows. Unit production cost, autumn, $11.00, winter, $14.00, and spring, $12.50. Row 2. Unit inventory holding cost, autumn, $ 1.20, winter, $1.20, and spring $1.20. Row 3. Demand, autumn, 150, winter, 400, and spring, 50. Row 4. Cumulative demand, autumn, 150, winter, 550, and spring, 600. The table titled, model, has the following column headings from left to right. Autumn, winter, and spring. Row 1. Production, autumn, 550, winter, 0, and spring, 50. Row 2. Cumulative production, autumn, 550, winter, 550, and spring, 600. Row 3. Inventory, autumn, 400, winter, 0, and spring, 0. The total cost is, $7155.00."/>
          <p:cNvPicPr>
            <a:picLocks noChangeAspect="1"/>
          </p:cNvPicPr>
          <p:nvPr/>
        </p:nvPicPr>
        <p:blipFill>
          <a:blip r:embed="rId3"/>
          <a:stretch>
            <a:fillRect/>
          </a:stretch>
        </p:blipFill>
        <p:spPr>
          <a:xfrm>
            <a:off x="2967620" y="1556750"/>
            <a:ext cx="2798861" cy="2155955"/>
          </a:xfrm>
          <a:prstGeom prst="rect">
            <a:avLst/>
          </a:prstGeom>
        </p:spPr>
      </p:pic>
      <p:pic>
        <p:nvPicPr>
          <p:cNvPr id="3" name="Picture 2" descr="A spreadsheet titled, K and L designs alternate model. The spreadsheet has two tables titled, data and model. The table titled, data, has the following column headings from left to right. Autumn, Winter, and Spring. Row 1. Unit production cost, autumn, 11, winter, 14, and spring, 12.5. Row 2. Unit inventory holding cost, autumn, 1.2, winter, 1.2, and spring, 1.2 Row 3. Demand, autumn, 150, winter, 400, and spring, 50. Row 4. Cumulative demand, autumn, = B 8, winter, = B 8 + C 8, and spring, = B 8 + C 8 + D8. The table titled, model, has the following column headings from left to right. Autumn, winter, and spring. Row 1. Production, autumn, 550, winter, 0, and spring, 50. Row 2. Cumulative production, autumn, = B 13, winter, = B 13 + C 13, and spring, = B 13 + C 13 + D 13. Row 3. Inventory, autumn, = B 14 minus B 9, winter, = C 14 minus C 9, and spring, = D 14 minus D 9. Total cost, = SUM PRODUCT left parenthesis B 13 colon D 13 comma B 6 colon D 6 right parenthesis + SUM PRODUCT left parenthesis B 15 colon D 15 comma B 7 colon D 7 right parenthesis,"/>
          <p:cNvPicPr>
            <a:picLocks noChangeAspect="1"/>
          </p:cNvPicPr>
          <p:nvPr/>
        </p:nvPicPr>
        <p:blipFill>
          <a:blip r:embed="rId4"/>
          <a:stretch>
            <a:fillRect/>
          </a:stretch>
        </p:blipFill>
        <p:spPr>
          <a:xfrm>
            <a:off x="1770645" y="3956802"/>
            <a:ext cx="5602710" cy="2292295"/>
          </a:xfrm>
          <a:prstGeom prst="rect">
            <a:avLst/>
          </a:prstGeom>
        </p:spPr>
      </p:pic>
    </p:spTree>
    <p:extLst>
      <p:ext uri="{BB962C8B-B14F-4D97-AF65-F5344CB8AC3E}">
        <p14:creationId xmlns:p14="http://schemas.microsoft.com/office/powerpoint/2010/main" val="2071941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Title 1"/>
          <p:cNvSpPr txBox="1">
            <a:spLocks noGrp="1"/>
          </p:cNvSpPr>
          <p:nvPr>
            <p:ph type="title"/>
          </p:nvPr>
        </p:nvSpPr>
        <p:spPr>
          <a:xfrm>
            <a:off x="457200" y="232789"/>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13.1: </a:t>
            </a:r>
            <a:r>
              <a:rPr lang="en-US" sz="3600" b="1" i="0" u="none" strike="noStrike" cap="none" dirty="0">
                <a:solidFill>
                  <a:srgbClr val="007FA3"/>
                </a:solidFill>
                <a:latin typeface="+mj-lt"/>
                <a:ea typeface="Arial"/>
                <a:cs typeface="Arial"/>
                <a:sym typeface="Arial"/>
              </a:rPr>
              <a:t>Sklenka Ski Company: Identifying Model </a:t>
            </a:r>
            <a:r>
              <a:rPr lang="en-US" sz="3600" b="1" i="0" u="none" strike="noStrike" cap="none" dirty="0" smtClean="0">
                <a:solidFill>
                  <a:srgbClr val="007FA3"/>
                </a:solidFill>
                <a:latin typeface="+mj-lt"/>
                <a:ea typeface="Arial"/>
                <a:cs typeface="Arial"/>
                <a:sym typeface="Arial"/>
              </a:rPr>
              <a:t>Components </a:t>
            </a:r>
            <a:r>
              <a:rPr lang="en-US" sz="2000" b="0" i="0" u="none" strike="noStrike" cap="none" dirty="0" smtClean="0">
                <a:solidFill>
                  <a:srgbClr val="007FA3"/>
                </a:solidFill>
                <a:latin typeface="+mj-lt"/>
                <a:ea typeface="Arial"/>
                <a:cs typeface="Arial"/>
                <a:sym typeface="Arial"/>
              </a:rPr>
              <a:t>(1 of 4)</a:t>
            </a:r>
            <a:endParaRPr sz="2000" b="0" i="0" u="none" strike="noStrike" cap="none" dirty="0">
              <a:solidFill>
                <a:srgbClr val="007FA3"/>
              </a:solidFill>
              <a:latin typeface="+mj-lt"/>
              <a:ea typeface="Arial"/>
              <a:cs typeface="Arial"/>
              <a:sym typeface="Arial"/>
            </a:endParaRPr>
          </a:p>
        </p:txBody>
      </p:sp>
      <p:sp>
        <p:nvSpPr>
          <p:cNvPr id="243" name="Text placeholder 2"/>
          <p:cNvSpPr txBox="1">
            <a:spLocks noGrp="1"/>
          </p:cNvSpPr>
          <p:nvPr>
            <p:ph type="body" idx="1"/>
          </p:nvPr>
        </p:nvSpPr>
        <p:spPr>
          <a:xfrm>
            <a:off x="457200" y="1600200"/>
            <a:ext cx="8229600" cy="4690241"/>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200"/>
              <a:buFont typeface="Arial"/>
              <a:buChar char="•"/>
            </a:pPr>
            <a:r>
              <a:rPr lang="en-US" sz="1800" b="0" i="0" u="none" strike="noStrike" cap="none" dirty="0">
                <a:solidFill>
                  <a:srgbClr val="000000"/>
                </a:solidFill>
                <a:latin typeface="+mn-lt"/>
                <a:sym typeface="Arial"/>
              </a:rPr>
              <a:t>S</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S</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C sells two snow ski models - Jordanelle &amp; </a:t>
            </a:r>
            <a:r>
              <a:rPr lang="en-US" sz="1800" b="0" i="0" u="none" strike="noStrike" cap="none" dirty="0" smtClean="0">
                <a:solidFill>
                  <a:srgbClr val="000000"/>
                </a:solidFill>
                <a:latin typeface="+mn-lt"/>
                <a:sym typeface="Arial"/>
              </a:rPr>
              <a:t>Deercrest.</a:t>
            </a:r>
            <a:endParaRPr sz="1800" dirty="0">
              <a:latin typeface="+mn-lt"/>
            </a:endParaRPr>
          </a:p>
          <a:p>
            <a:pPr marL="255650" marR="0" lvl="0" indent="-255650" algn="l" rtl="0">
              <a:spcAft>
                <a:spcPts val="0"/>
              </a:spcAft>
              <a:buClr>
                <a:srgbClr val="007FA3"/>
              </a:buClr>
              <a:buSzPts val="2200"/>
              <a:buFont typeface="Arial"/>
              <a:buChar char="•"/>
            </a:pPr>
            <a:r>
              <a:rPr lang="en-US" sz="1800" b="0" i="0" u="none" strike="noStrike" cap="none" dirty="0">
                <a:solidFill>
                  <a:srgbClr val="000000"/>
                </a:solidFill>
                <a:latin typeface="+mn-lt"/>
                <a:sym typeface="Arial"/>
              </a:rPr>
              <a:t>Manufacturing requires fabrication and finishing.</a:t>
            </a:r>
            <a:endParaRPr sz="1800" dirty="0">
              <a:latin typeface="+mn-lt"/>
            </a:endParaRPr>
          </a:p>
          <a:p>
            <a:pPr marL="255650" marR="0" lvl="0" indent="-255650" algn="l" rtl="0">
              <a:spcAft>
                <a:spcPts val="0"/>
              </a:spcAft>
              <a:buClr>
                <a:srgbClr val="007FA3"/>
              </a:buClr>
              <a:buSzPts val="2200"/>
              <a:buFont typeface="Arial"/>
              <a:buChar char="•"/>
            </a:pPr>
            <a:r>
              <a:rPr lang="en-US" sz="1800" b="0" i="0" u="none" strike="noStrike" cap="none" dirty="0">
                <a:solidFill>
                  <a:srgbClr val="000000"/>
                </a:solidFill>
                <a:latin typeface="+mn-lt"/>
                <a:sym typeface="Arial"/>
              </a:rPr>
              <a:t>The fabrication department has 12 skilled workers, each of whom works 7 hours per day. The finishing department has 3 workers, who also work a 7-hour shift.</a:t>
            </a:r>
            <a:endParaRPr sz="1800" dirty="0">
              <a:latin typeface="+mn-lt"/>
            </a:endParaRPr>
          </a:p>
          <a:p>
            <a:pPr marL="255650" marR="0" lvl="0" indent="-255650" algn="l" rtl="0">
              <a:spcAft>
                <a:spcPts val="0"/>
              </a:spcAft>
              <a:buClr>
                <a:srgbClr val="007FA3"/>
              </a:buClr>
              <a:buSzPts val="2200"/>
              <a:buFont typeface="Arial"/>
              <a:buChar char="•"/>
            </a:pPr>
            <a:r>
              <a:rPr lang="en-US" sz="1800" b="0" i="0" u="none" strike="noStrike" cap="none" dirty="0">
                <a:solidFill>
                  <a:srgbClr val="000000"/>
                </a:solidFill>
                <a:latin typeface="+mn-lt"/>
                <a:sym typeface="Arial"/>
              </a:rPr>
              <a:t>Each pair of Jordanelle skis requires 3.5 labor-hours in the fabricating department and 1 labor-hour in finishing.</a:t>
            </a:r>
            <a:endParaRPr sz="1800" dirty="0">
              <a:latin typeface="+mn-lt"/>
            </a:endParaRPr>
          </a:p>
          <a:p>
            <a:pPr marL="255650" marR="0" lvl="0" indent="-255650" algn="l" rtl="0">
              <a:spcAft>
                <a:spcPts val="0"/>
              </a:spcAft>
              <a:buClr>
                <a:srgbClr val="007FA3"/>
              </a:buClr>
              <a:buSzPts val="2200"/>
              <a:buFont typeface="Arial"/>
              <a:buChar char="•"/>
            </a:pPr>
            <a:r>
              <a:rPr lang="en-US" sz="1800" b="0" i="0" u="none" strike="noStrike" cap="none" dirty="0">
                <a:solidFill>
                  <a:srgbClr val="000000"/>
                </a:solidFill>
                <a:latin typeface="+mn-lt"/>
                <a:sym typeface="Arial"/>
              </a:rPr>
              <a:t>The Deercrest model requires 4 labor-hours in fabricating and 1.5 labor-hours in finishing.</a:t>
            </a:r>
            <a:endParaRPr sz="1800" dirty="0">
              <a:latin typeface="+mn-lt"/>
            </a:endParaRPr>
          </a:p>
          <a:p>
            <a:pPr marL="255650" marR="0" lvl="0" indent="-255650" algn="l" rtl="0">
              <a:spcAft>
                <a:spcPts val="0"/>
              </a:spcAft>
              <a:buClr>
                <a:srgbClr val="007FA3"/>
              </a:buClr>
              <a:buSzPts val="2200"/>
              <a:buFont typeface="Arial"/>
              <a:buChar char="•"/>
            </a:pPr>
            <a:r>
              <a:rPr lang="en-US" sz="1800" b="0" i="0" u="none" strike="noStrike" cap="none" dirty="0">
                <a:solidFill>
                  <a:srgbClr val="000000"/>
                </a:solidFill>
                <a:latin typeface="+mn-lt"/>
                <a:sym typeface="Arial"/>
              </a:rPr>
              <a:t>The company operates 5 days per week.</a:t>
            </a:r>
            <a:endParaRPr sz="1800" dirty="0">
              <a:latin typeface="+mn-lt"/>
            </a:endParaRPr>
          </a:p>
          <a:p>
            <a:pPr marL="255650" marR="0" lvl="0" indent="-255650" algn="l" rtl="0">
              <a:spcAft>
                <a:spcPts val="0"/>
              </a:spcAft>
              <a:buClr>
                <a:srgbClr val="007FA3"/>
              </a:buClr>
              <a:buSzPts val="2200"/>
              <a:buFont typeface="Arial"/>
              <a:buChar char="•"/>
            </a:pPr>
            <a:r>
              <a:rPr lang="en-US" sz="1800" b="0" i="0" u="none" strike="noStrike" cap="none" dirty="0">
                <a:solidFill>
                  <a:srgbClr val="000000"/>
                </a:solidFill>
                <a:latin typeface="+mn-lt"/>
                <a:sym typeface="Arial"/>
              </a:rPr>
              <a:t>S</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S</a:t>
            </a:r>
            <a:r>
              <a:rPr lang="en-US" sz="100" b="0" i="0" u="none" strike="noStrike" cap="none" dirty="0">
                <a:solidFill>
                  <a:srgbClr val="000000"/>
                </a:solidFill>
                <a:latin typeface="+mn-lt"/>
                <a:sym typeface="Arial"/>
              </a:rPr>
              <a:t> </a:t>
            </a:r>
            <a:r>
              <a:rPr lang="en-US" sz="1800" b="0" i="0" u="none" strike="noStrike" cap="none" dirty="0">
                <a:solidFill>
                  <a:srgbClr val="000000"/>
                </a:solidFill>
                <a:latin typeface="+mn-lt"/>
                <a:sym typeface="Arial"/>
              </a:rPr>
              <a:t>C makes a net profit of $50 on the Jordanelle model and $65 on the Deercrest model.</a:t>
            </a:r>
            <a:endParaRPr sz="18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Alternative Solver Model</a:t>
            </a:r>
            <a:endParaRPr sz="3600" b="1" i="0" u="none" strike="noStrike" cap="none" dirty="0">
              <a:solidFill>
                <a:srgbClr val="007FA3"/>
              </a:solidFill>
              <a:latin typeface="+mj-lt"/>
              <a:ea typeface="Arial"/>
              <a:cs typeface="Arial"/>
              <a:sym typeface="Arial"/>
            </a:endParaRPr>
          </a:p>
        </p:txBody>
      </p:sp>
      <p:pic>
        <p:nvPicPr>
          <p:cNvPr id="2" name="Picture 1" descr="A spreadsheet titled, K and L designs alternate model. The spreadsheet has a table titled, data, and a table titled, model. The table titled, data, has the following column headings from left to right. Autumn, Winter, and Spring. The row entries are as follows. Unit production cost, autumn, $11.00, winter, $14.00, and spring, $12.50. Row 2. Unit inventory holding cost, autumn, $1.20, winter, $1.20, and spring $1.20. Row 3. Demand, autumn, 150, winter, 400, and spring, 50. Row 4. Cumulative demand, autumn, 150, winter, 550, and spring, 600. The table titled, model, has the following column headings from left to right. Autumn, Winter, and Spring. Row 1. Production, autumn, 550, winter, 0, and spring, 50. Row 2. Cumulative production, autumn, 550, winter, 550, and spring, 600. Row 3. Inventory, autumn, 400, winter, 0, and spring, 0. The total cost is, $7155.00."/>
          <p:cNvPicPr>
            <a:picLocks noChangeAspect="1"/>
          </p:cNvPicPr>
          <p:nvPr/>
        </p:nvPicPr>
        <p:blipFill>
          <a:blip r:embed="rId3"/>
          <a:stretch>
            <a:fillRect/>
          </a:stretch>
        </p:blipFill>
        <p:spPr>
          <a:xfrm>
            <a:off x="634830" y="1813046"/>
            <a:ext cx="3552614" cy="2726811"/>
          </a:xfrm>
          <a:prstGeom prst="rect">
            <a:avLst/>
          </a:prstGeom>
        </p:spPr>
      </p:pic>
      <p:pic>
        <p:nvPicPr>
          <p:cNvPr id="4" name="Picture 3" descr="A Solve Parameter dialog box. The parameters are as follows. Set Objective, $ B $ 18. To, min. By Changing Variable Cells, $ B $ 12 colon $ D $ 14. Subject to the constraints, $ B $ 13 colon $ D $ 13. Subject to the constraints, $ B $ 14 colon $ D $ 14 greater than sign = $ B $ 9 colon $ D $ 9. The checkbox titled, Make Unconstrained Variables Non Negative, is selected. The selected solving method is Simplex L P. The text below reads, Solving Method, select the G R G Nonlinear engine for Solver Problems that are smooth nonlinear. Select the L P Simplex engine for linear Solver Problems, and select the Evolutionary engine for solver problems that are non smooth."/>
          <p:cNvPicPr>
            <a:picLocks noChangeAspect="1"/>
          </p:cNvPicPr>
          <p:nvPr/>
        </p:nvPicPr>
        <p:blipFill>
          <a:blip r:embed="rId4"/>
          <a:stretch>
            <a:fillRect/>
          </a:stretch>
        </p:blipFill>
        <p:spPr>
          <a:xfrm>
            <a:off x="4572000" y="1813046"/>
            <a:ext cx="4062505" cy="3835271"/>
          </a:xfrm>
          <a:prstGeom prst="rect">
            <a:avLst/>
          </a:prstGeom>
        </p:spPr>
      </p:pic>
    </p:spTree>
    <p:extLst>
      <p:ext uri="{BB962C8B-B14F-4D97-AF65-F5344CB8AC3E}">
        <p14:creationId xmlns:p14="http://schemas.microsoft.com/office/powerpoint/2010/main" val="15946778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j-lt"/>
              </a:rPr>
              <a:t>Multiperiod Financial Planning Models</a:t>
            </a:r>
            <a:endParaRPr lang="en-US" dirty="0">
              <a:latin typeface="+mj-lt"/>
            </a:endParaRPr>
          </a:p>
        </p:txBody>
      </p:sp>
      <p:sp>
        <p:nvSpPr>
          <p:cNvPr id="6" name="Text Placeholder 5"/>
          <p:cNvSpPr>
            <a:spLocks noGrp="1"/>
          </p:cNvSpPr>
          <p:nvPr>
            <p:ph type="body" idx="1"/>
          </p:nvPr>
        </p:nvSpPr>
        <p:spPr>
          <a:xfrm>
            <a:off x="457200" y="1600200"/>
            <a:ext cx="8033657" cy="4525963"/>
          </a:xfrm>
        </p:spPr>
        <p:txBody>
          <a:bodyPr/>
          <a:lstStyle/>
          <a:p>
            <a:pPr marL="256032" indent="-256032">
              <a:buSzPct val="100000"/>
            </a:pPr>
            <a:r>
              <a:rPr lang="en-US" sz="2400" dirty="0" smtClean="0">
                <a:latin typeface="+mn-lt"/>
              </a:rPr>
              <a:t>Financial </a:t>
            </a:r>
            <a:r>
              <a:rPr lang="en-US" sz="2400" dirty="0">
                <a:latin typeface="+mn-lt"/>
              </a:rPr>
              <a:t>planning often occurs over an extended time horizon. </a:t>
            </a:r>
            <a:endParaRPr lang="en-US" sz="2400" dirty="0" smtClean="0">
              <a:latin typeface="+mn-lt"/>
            </a:endParaRPr>
          </a:p>
          <a:p>
            <a:pPr marL="256032" indent="-256032">
              <a:buSzPct val="100000"/>
            </a:pPr>
            <a:r>
              <a:rPr lang="en-US" sz="2400" dirty="0" smtClean="0">
                <a:latin typeface="+mn-lt"/>
              </a:rPr>
              <a:t>Financial </a:t>
            </a:r>
            <a:r>
              <a:rPr lang="en-US" sz="2400" dirty="0">
                <a:latin typeface="+mn-lt"/>
              </a:rPr>
              <a:t>planning </a:t>
            </a:r>
            <a:r>
              <a:rPr lang="en-US" sz="2400" dirty="0" smtClean="0">
                <a:latin typeface="+mn-lt"/>
              </a:rPr>
              <a:t>models have </a:t>
            </a:r>
            <a:r>
              <a:rPr lang="en-US" sz="2400" dirty="0">
                <a:latin typeface="+mn-lt"/>
              </a:rPr>
              <a:t>similar characteristics to </a:t>
            </a:r>
            <a:r>
              <a:rPr lang="en-US" sz="2400" dirty="0" err="1">
                <a:latin typeface="+mn-lt"/>
              </a:rPr>
              <a:t>multiperiod</a:t>
            </a:r>
            <a:r>
              <a:rPr lang="en-US" sz="2400" dirty="0">
                <a:latin typeface="+mn-lt"/>
              </a:rPr>
              <a:t> production planning and can be formulated </a:t>
            </a:r>
            <a:r>
              <a:rPr lang="en-US" sz="2400" dirty="0" smtClean="0">
                <a:latin typeface="+mn-lt"/>
              </a:rPr>
              <a:t>as </a:t>
            </a:r>
            <a:r>
              <a:rPr lang="en-US" sz="2400" dirty="0" err="1" smtClean="0">
                <a:latin typeface="+mn-lt"/>
              </a:rPr>
              <a:t>multiperiod</a:t>
            </a:r>
            <a:r>
              <a:rPr lang="en-US" sz="2400" dirty="0" smtClean="0">
                <a:latin typeface="+mn-lt"/>
              </a:rPr>
              <a:t> </a:t>
            </a:r>
            <a:r>
              <a:rPr lang="en-US" sz="2400" dirty="0">
                <a:latin typeface="+mn-lt"/>
              </a:rPr>
              <a:t>optimization models.</a:t>
            </a:r>
          </a:p>
        </p:txBody>
      </p:sp>
    </p:spTree>
    <p:extLst>
      <p:ext uri="{BB962C8B-B14F-4D97-AF65-F5344CB8AC3E}">
        <p14:creationId xmlns:p14="http://schemas.microsoft.com/office/powerpoint/2010/main" val="13221586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Title 1"/>
          <p:cNvSpPr txBox="1">
            <a:spLocks noGrp="1"/>
          </p:cNvSpPr>
          <p:nvPr>
            <p:ph type="title"/>
          </p:nvPr>
        </p:nvSpPr>
        <p:spPr>
          <a:xfrm>
            <a:off x="457200" y="215372"/>
            <a:ext cx="81534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200" b="1" i="0" u="none" strike="noStrike" cap="none" dirty="0">
                <a:solidFill>
                  <a:srgbClr val="007FA3"/>
                </a:solidFill>
                <a:latin typeface="+mj-lt"/>
                <a:ea typeface="Arial"/>
                <a:cs typeface="Arial"/>
                <a:sym typeface="Arial"/>
              </a:rPr>
              <a:t>Example </a:t>
            </a:r>
            <a:r>
              <a:rPr lang="en-US" sz="3200" b="1" i="0" u="none" strike="noStrike" cap="none" dirty="0" smtClean="0">
                <a:solidFill>
                  <a:srgbClr val="007FA3"/>
                </a:solidFill>
                <a:latin typeface="+mj-lt"/>
                <a:ea typeface="Arial"/>
                <a:cs typeface="Arial"/>
                <a:sym typeface="Arial"/>
              </a:rPr>
              <a:t>13.21</a:t>
            </a:r>
            <a:r>
              <a:rPr lang="en-US" sz="3200" b="1" i="0" u="none" strike="noStrike" cap="none" dirty="0">
                <a:solidFill>
                  <a:srgbClr val="007FA3"/>
                </a:solidFill>
                <a:latin typeface="+mj-lt"/>
                <a:ea typeface="Arial"/>
                <a:cs typeface="Arial"/>
                <a:sym typeface="Arial"/>
              </a:rPr>
              <a:t>: D.A. Branch &amp; </a:t>
            </a:r>
            <a:r>
              <a:rPr lang="en-US" sz="3200" b="1" i="0" u="none" strike="noStrike" cap="none" dirty="0" smtClean="0">
                <a:solidFill>
                  <a:srgbClr val="007FA3"/>
                </a:solidFill>
                <a:latin typeface="+mj-lt"/>
                <a:ea typeface="Arial"/>
                <a:cs typeface="Arial"/>
                <a:sym typeface="Arial"/>
              </a:rPr>
              <a:t>Sons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775" name="Text placeholder 2"/>
          <p:cNvSpPr txBox="1">
            <a:spLocks noGrp="1"/>
          </p:cNvSpPr>
          <p:nvPr>
            <p:ph type="body" idx="1"/>
          </p:nvPr>
        </p:nvSpPr>
        <p:spPr>
          <a:xfrm>
            <a:off x="457200" y="1600200"/>
            <a:ext cx="8153400" cy="4199709"/>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The company’s financial manager needs to ensure that funds are available to pay expenses yet needs to maximize investment income.</a:t>
            </a:r>
            <a:endParaRPr sz="2000" dirty="0">
              <a:latin typeface="+mn-lt"/>
            </a:endParaRPr>
          </a:p>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Three short-term investments are being considered:</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1-month </a:t>
            </a:r>
            <a:r>
              <a:rPr lang="en-US" sz="2000" b="0" i="0" u="none" strike="noStrike" cap="none" dirty="0" smtClean="0">
                <a:solidFill>
                  <a:srgbClr val="000000"/>
                </a:solidFill>
                <a:latin typeface="+mn-lt"/>
                <a:sym typeface="Arial"/>
              </a:rPr>
              <a:t>C</a:t>
            </a:r>
            <a:r>
              <a:rPr lang="en-US" sz="100" b="0" i="0" u="none" strike="noStrike" cap="none" dirty="0" smtClean="0">
                <a:solidFill>
                  <a:srgbClr val="000000"/>
                </a:solidFill>
                <a:latin typeface="+mn-lt"/>
                <a:sym typeface="Arial"/>
              </a:rPr>
              <a:t>  </a:t>
            </a:r>
            <a:r>
              <a:rPr lang="en-US" sz="2000" b="0" i="0" u="none" strike="noStrike" cap="none" dirty="0">
                <a:solidFill>
                  <a:srgbClr val="000000"/>
                </a:solidFill>
                <a:latin typeface="+mn-lt"/>
                <a:sym typeface="Arial"/>
              </a:rPr>
              <a:t>D paying 0.25%</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3-month </a:t>
            </a:r>
            <a:r>
              <a:rPr lang="en-US" sz="2000" b="0" i="0" u="none" strike="noStrike" cap="none" dirty="0" smtClean="0">
                <a:solidFill>
                  <a:srgbClr val="000000"/>
                </a:solidFill>
                <a:latin typeface="+mn-lt"/>
                <a:sym typeface="Arial"/>
              </a:rPr>
              <a:t>C</a:t>
            </a:r>
            <a:r>
              <a:rPr lang="en-US" sz="100" b="0" i="0" u="none" strike="noStrike" cap="none" dirty="0" smtClean="0">
                <a:solidFill>
                  <a:srgbClr val="000000"/>
                </a:solidFill>
                <a:latin typeface="+mn-lt"/>
                <a:sym typeface="Arial"/>
              </a:rPr>
              <a:t>    </a:t>
            </a:r>
            <a:r>
              <a:rPr lang="en-US" sz="2000" b="0" i="0" u="none" strike="noStrike" cap="none" dirty="0" smtClean="0">
                <a:solidFill>
                  <a:srgbClr val="000000"/>
                </a:solidFill>
                <a:latin typeface="+mn-lt"/>
                <a:sym typeface="Arial"/>
              </a:rPr>
              <a:t>D </a:t>
            </a:r>
            <a:r>
              <a:rPr lang="en-US" sz="2000" b="0" i="0" u="none" strike="noStrike" cap="none" dirty="0">
                <a:solidFill>
                  <a:srgbClr val="000000"/>
                </a:solidFill>
                <a:latin typeface="+mn-lt"/>
                <a:sym typeface="Arial"/>
              </a:rPr>
              <a:t>paying 1.00% at maturity</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6-month </a:t>
            </a:r>
            <a:r>
              <a:rPr lang="en-US" sz="2000" b="0" i="0" u="none" strike="noStrike" cap="none" dirty="0" smtClean="0">
                <a:solidFill>
                  <a:srgbClr val="000000"/>
                </a:solidFill>
                <a:latin typeface="+mn-lt"/>
                <a:sym typeface="Arial"/>
              </a:rPr>
              <a:t>C</a:t>
            </a:r>
            <a:r>
              <a:rPr lang="en-US" sz="100" b="0" i="0" u="none" strike="noStrike" cap="none" dirty="0" smtClean="0">
                <a:solidFill>
                  <a:srgbClr val="000000"/>
                </a:solidFill>
                <a:latin typeface="+mn-lt"/>
                <a:sym typeface="Arial"/>
              </a:rPr>
              <a:t>   </a:t>
            </a:r>
            <a:r>
              <a:rPr lang="en-US" sz="2000" b="0" i="0" u="none" strike="noStrike" cap="none" dirty="0" smtClean="0">
                <a:solidFill>
                  <a:srgbClr val="000000"/>
                </a:solidFill>
                <a:latin typeface="+mn-lt"/>
                <a:sym typeface="Arial"/>
              </a:rPr>
              <a:t>D </a:t>
            </a:r>
            <a:r>
              <a:rPr lang="en-US" sz="2000" b="0" i="0" u="none" strike="noStrike" cap="none" dirty="0">
                <a:solidFill>
                  <a:srgbClr val="000000"/>
                </a:solidFill>
                <a:latin typeface="+mn-lt"/>
                <a:sym typeface="Arial"/>
              </a:rPr>
              <a:t>paying 2.30% at maturity</a:t>
            </a:r>
            <a:endParaRPr sz="2000" dirty="0">
              <a:latin typeface="+mn-lt"/>
            </a:endParaRPr>
          </a:p>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The net expenditures for the next 6 months are forecast as $50,000, ($12,000), $23,000, ($20,000), $41,000, and ($13,000)</a:t>
            </a:r>
            <a:endParaRPr sz="2000" dirty="0">
              <a:latin typeface="+mn-lt"/>
            </a:endParaRPr>
          </a:p>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A cash balance of $10,000 must be maintained. Currently the cash balance is $200,000.</a:t>
            </a:r>
            <a:endParaRPr sz="20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4041383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Title 1"/>
          <p:cNvSpPr txBox="1">
            <a:spLocks noGrp="1"/>
          </p:cNvSpPr>
          <p:nvPr>
            <p:ph type="title"/>
          </p:nvPr>
        </p:nvSpPr>
        <p:spPr>
          <a:xfrm>
            <a:off x="457200" y="215372"/>
            <a:ext cx="8153400" cy="1097280"/>
          </a:xfrm>
          <a:prstGeom prst="rect">
            <a:avLst/>
          </a:prstGeom>
          <a:noFill/>
          <a:ln>
            <a:noFill/>
          </a:ln>
        </p:spPr>
        <p:txBody>
          <a:bodyPr spcFirstLastPara="1" wrap="square" lIns="0" tIns="0" rIns="0" bIns="0" anchor="b" anchorCtr="0">
            <a:noAutofit/>
          </a:bodyPr>
          <a:lstStyle/>
          <a:p>
            <a:pPr lvl="0"/>
            <a:r>
              <a:rPr lang="en-US" dirty="0">
                <a:latin typeface="+mj-lt"/>
              </a:rPr>
              <a:t>Example 13.21: D.A. Branch </a:t>
            </a:r>
            <a:r>
              <a:rPr lang="en-US" dirty="0" smtClean="0">
                <a:latin typeface="+mj-lt"/>
              </a:rPr>
              <a:t>&amp;Sons </a:t>
            </a:r>
            <a:r>
              <a:rPr lang="en-US" sz="2000" b="0" dirty="0" smtClean="0">
                <a:latin typeface="+mj-lt"/>
              </a:rPr>
              <a:t>(</a:t>
            </a:r>
            <a:r>
              <a:rPr lang="en-US" sz="2000" b="0" dirty="0">
                <a:latin typeface="+mj-lt"/>
              </a:rPr>
              <a:t>2</a:t>
            </a:r>
            <a:r>
              <a:rPr lang="en-US" sz="2000" b="0" dirty="0" smtClean="0">
                <a:latin typeface="+mj-lt"/>
              </a:rPr>
              <a:t> </a:t>
            </a:r>
            <a:r>
              <a:rPr lang="en-US" sz="2000" b="0" dirty="0">
                <a:latin typeface="+mj-lt"/>
              </a:rPr>
              <a:t>of 3)</a:t>
            </a:r>
            <a:endParaRPr sz="3600" b="1" i="0" u="none" strike="noStrike" cap="none" dirty="0">
              <a:solidFill>
                <a:srgbClr val="007FA3"/>
              </a:solidFill>
              <a:latin typeface="+mj-lt"/>
              <a:sym typeface="Arial"/>
            </a:endParaRPr>
          </a:p>
        </p:txBody>
      </p:sp>
      <p:sp>
        <p:nvSpPr>
          <p:cNvPr id="781" name="Text placeholder 2"/>
          <p:cNvSpPr txBox="1">
            <a:spLocks noGrp="1"/>
          </p:cNvSpPr>
          <p:nvPr>
            <p:ph type="body" idx="1"/>
          </p:nvPr>
        </p:nvSpPr>
        <p:spPr>
          <a:xfrm>
            <a:off x="457200" y="1600201"/>
            <a:ext cx="2971800" cy="491797"/>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Model development</a:t>
            </a:r>
            <a:endParaRPr sz="2000" b="0" i="0" u="none" strike="noStrike" cap="none" dirty="0">
              <a:solidFill>
                <a:srgbClr val="000000"/>
              </a:solidFill>
              <a:latin typeface="+mn-lt"/>
              <a:ea typeface="Arial"/>
              <a:cs typeface="Arial"/>
              <a:sym typeface="Arial"/>
            </a:endParaRPr>
          </a:p>
        </p:txBody>
      </p:sp>
      <p:sp>
        <p:nvSpPr>
          <p:cNvPr id="782" name="Text placeholder 3"/>
          <p:cNvSpPr txBox="1">
            <a:spLocks noGrp="1"/>
          </p:cNvSpPr>
          <p:nvPr>
            <p:ph type="body" idx="2"/>
          </p:nvPr>
        </p:nvSpPr>
        <p:spPr>
          <a:xfrm>
            <a:off x="459729" y="2557671"/>
            <a:ext cx="685221" cy="390155"/>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ea typeface="Arial"/>
                <a:cs typeface="Arial"/>
                <a:sym typeface="Arial"/>
              </a:rPr>
              <a:t> </a:t>
            </a:r>
            <a:endParaRPr sz="2000" b="0" i="0" u="none" strike="noStrike" cap="none" dirty="0">
              <a:solidFill>
                <a:schemeClr val="dk1"/>
              </a:solidFill>
              <a:latin typeface="+mn-lt"/>
              <a:ea typeface="Arial"/>
              <a:cs typeface="Arial"/>
              <a:sym typeface="Arial"/>
            </a:endParaRPr>
          </a:p>
        </p:txBody>
      </p:sp>
      <p:graphicFrame>
        <p:nvGraphicFramePr>
          <p:cNvPr id="2" name="Object 1" descr="A sub i "/>
          <p:cNvGraphicFramePr>
            <a:graphicFrameLocks noChangeAspect="1"/>
          </p:cNvGraphicFramePr>
          <p:nvPr>
            <p:extLst>
              <p:ext uri="{D42A27DB-BD31-4B8C-83A1-F6EECF244321}">
                <p14:modId xmlns:p14="http://schemas.microsoft.com/office/powerpoint/2010/main" val="1533417341"/>
              </p:ext>
            </p:extLst>
          </p:nvPr>
        </p:nvGraphicFramePr>
        <p:xfrm>
          <a:off x="1320800" y="2568575"/>
          <a:ext cx="241300" cy="315913"/>
        </p:xfrm>
        <a:graphic>
          <a:graphicData uri="http://schemas.openxmlformats.org/presentationml/2006/ole">
            <mc:AlternateContent xmlns:mc="http://schemas.openxmlformats.org/markup-compatibility/2006">
              <mc:Choice xmlns:v="urn:schemas-microsoft-com:vml" Requires="v">
                <p:oleObj spid="_x0000_s77563" name="Equation" r:id="rId4" imgW="291960" imgH="380880" progId="Equation.DSMT4">
                  <p:embed/>
                </p:oleObj>
              </mc:Choice>
              <mc:Fallback>
                <p:oleObj name="Equation" r:id="rId4" imgW="291960" imgH="380880" progId="Equation.DSMT4">
                  <p:embed/>
                  <p:pic>
                    <p:nvPicPr>
                      <p:cNvPr id="0" name=""/>
                      <p:cNvPicPr/>
                      <p:nvPr/>
                    </p:nvPicPr>
                    <p:blipFill>
                      <a:blip r:embed="rId5"/>
                      <a:stretch>
                        <a:fillRect/>
                      </a:stretch>
                    </p:blipFill>
                    <p:spPr>
                      <a:xfrm>
                        <a:off x="1320800" y="2568575"/>
                        <a:ext cx="241300" cy="315913"/>
                      </a:xfrm>
                      <a:prstGeom prst="rect">
                        <a:avLst/>
                      </a:prstGeom>
                    </p:spPr>
                  </p:pic>
                </p:oleObj>
              </mc:Fallback>
            </mc:AlternateContent>
          </a:graphicData>
        </a:graphic>
      </p:graphicFrame>
      <p:sp>
        <p:nvSpPr>
          <p:cNvPr id="784" name="Text placeholder 4"/>
          <p:cNvSpPr txBox="1">
            <a:spLocks noGrp="1"/>
          </p:cNvSpPr>
          <p:nvPr>
            <p:ph type="body" idx="3"/>
          </p:nvPr>
        </p:nvSpPr>
        <p:spPr>
          <a:xfrm>
            <a:off x="1694852" y="2557672"/>
            <a:ext cx="6840592" cy="3189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 amount ($) to invest in a 1-month </a:t>
            </a:r>
            <a:r>
              <a:rPr lang="en-US" sz="2000" b="0" i="0" u="none" strike="noStrike" cap="none" dirty="0" smtClean="0">
                <a:solidFill>
                  <a:schemeClr val="dk1"/>
                </a:solidFill>
                <a:latin typeface="+mn-lt"/>
                <a:ea typeface="Arial"/>
                <a:cs typeface="Arial"/>
                <a:sym typeface="Arial"/>
              </a:rPr>
              <a:t>C</a:t>
            </a:r>
            <a:r>
              <a:rPr lang="en-US" sz="100" b="0" i="0" u="none" strike="noStrike" cap="none" dirty="0" smtClean="0">
                <a:solidFill>
                  <a:schemeClr val="dk1"/>
                </a:solidFill>
                <a:latin typeface="+mn-lt"/>
                <a:ea typeface="Arial"/>
                <a:cs typeface="Arial"/>
                <a:sym typeface="Arial"/>
              </a:rPr>
              <a:t>  </a:t>
            </a:r>
            <a:r>
              <a:rPr lang="en-US" sz="2000" b="0" i="0" u="none" strike="noStrike" cap="none" dirty="0">
                <a:solidFill>
                  <a:schemeClr val="dk1"/>
                </a:solidFill>
                <a:latin typeface="+mn-lt"/>
                <a:ea typeface="Arial"/>
                <a:cs typeface="Arial"/>
                <a:sym typeface="Arial"/>
              </a:rPr>
              <a:t>D at the start of month </a:t>
            </a:r>
            <a:r>
              <a:rPr lang="en-US" sz="2000" b="0" i="1" u="none" strike="noStrike" cap="none" dirty="0" err="1">
                <a:solidFill>
                  <a:schemeClr val="dk1"/>
                </a:solidFill>
                <a:latin typeface="+mn-lt"/>
                <a:ea typeface="Arial"/>
                <a:cs typeface="Arial"/>
                <a:sym typeface="Arial"/>
              </a:rPr>
              <a:t>i</a:t>
            </a:r>
            <a:endParaRPr sz="2000" b="0" i="1" u="none" strike="noStrike" cap="none" dirty="0">
              <a:solidFill>
                <a:schemeClr val="dk1"/>
              </a:solidFill>
              <a:latin typeface="+mn-lt"/>
              <a:ea typeface="Arial"/>
              <a:cs typeface="Arial"/>
              <a:sym typeface="Arial"/>
            </a:endParaRPr>
          </a:p>
        </p:txBody>
      </p:sp>
      <p:sp>
        <p:nvSpPr>
          <p:cNvPr id="785" name="Text placeholder 5"/>
          <p:cNvSpPr txBox="1">
            <a:spLocks noGrp="1"/>
          </p:cNvSpPr>
          <p:nvPr>
            <p:ph type="body" idx="4"/>
          </p:nvPr>
        </p:nvSpPr>
        <p:spPr>
          <a:xfrm>
            <a:off x="434789" y="3036023"/>
            <a:ext cx="688730" cy="398737"/>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ea typeface="Arial"/>
                <a:cs typeface="Arial"/>
                <a:sym typeface="Arial"/>
              </a:rPr>
              <a:t> </a:t>
            </a:r>
            <a:endParaRPr sz="2000" b="0" i="0" u="none" strike="noStrike" cap="none" dirty="0">
              <a:solidFill>
                <a:schemeClr val="dk1"/>
              </a:solidFill>
              <a:latin typeface="+mn-lt"/>
              <a:ea typeface="Arial"/>
              <a:cs typeface="Arial"/>
              <a:sym typeface="Arial"/>
            </a:endParaRPr>
          </a:p>
        </p:txBody>
      </p:sp>
      <p:graphicFrame>
        <p:nvGraphicFramePr>
          <p:cNvPr id="3" name="Object 2" descr="B sub i"/>
          <p:cNvGraphicFramePr>
            <a:graphicFrameLocks noChangeAspect="1"/>
          </p:cNvGraphicFramePr>
          <p:nvPr>
            <p:extLst>
              <p:ext uri="{D42A27DB-BD31-4B8C-83A1-F6EECF244321}">
                <p14:modId xmlns:p14="http://schemas.microsoft.com/office/powerpoint/2010/main" val="2579169414"/>
              </p:ext>
            </p:extLst>
          </p:nvPr>
        </p:nvGraphicFramePr>
        <p:xfrm>
          <a:off x="1309688" y="3119438"/>
          <a:ext cx="241300" cy="315912"/>
        </p:xfrm>
        <a:graphic>
          <a:graphicData uri="http://schemas.openxmlformats.org/presentationml/2006/ole">
            <mc:AlternateContent xmlns:mc="http://schemas.openxmlformats.org/markup-compatibility/2006">
              <mc:Choice xmlns:v="urn:schemas-microsoft-com:vml" Requires="v">
                <p:oleObj spid="_x0000_s77564" name="Equation" r:id="rId6" imgW="291960" imgH="380880" progId="Equation.DSMT4">
                  <p:embed/>
                </p:oleObj>
              </mc:Choice>
              <mc:Fallback>
                <p:oleObj name="Equation" r:id="rId6" imgW="291960" imgH="380880" progId="Equation.DSMT4">
                  <p:embed/>
                  <p:pic>
                    <p:nvPicPr>
                      <p:cNvPr id="0" name=""/>
                      <p:cNvPicPr/>
                      <p:nvPr/>
                    </p:nvPicPr>
                    <p:blipFill>
                      <a:blip r:embed="rId7"/>
                      <a:stretch>
                        <a:fillRect/>
                      </a:stretch>
                    </p:blipFill>
                    <p:spPr>
                      <a:xfrm>
                        <a:off x="1309688" y="3119438"/>
                        <a:ext cx="241300" cy="315912"/>
                      </a:xfrm>
                      <a:prstGeom prst="rect">
                        <a:avLst/>
                      </a:prstGeom>
                    </p:spPr>
                  </p:pic>
                </p:oleObj>
              </mc:Fallback>
            </mc:AlternateContent>
          </a:graphicData>
        </a:graphic>
      </p:graphicFrame>
      <p:sp>
        <p:nvSpPr>
          <p:cNvPr id="787" name="Text placeholder 6" descr="B sub i "/>
          <p:cNvSpPr txBox="1">
            <a:spLocks noGrp="1"/>
          </p:cNvSpPr>
          <p:nvPr>
            <p:ph type="body" idx="5"/>
          </p:nvPr>
        </p:nvSpPr>
        <p:spPr>
          <a:xfrm>
            <a:off x="1694315" y="3036024"/>
            <a:ext cx="6841129" cy="3189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 amount ($) to invest in a 3-month </a:t>
            </a:r>
            <a:r>
              <a:rPr lang="en-US" sz="2000" b="0" i="0" u="none" strike="noStrike" cap="none" dirty="0" smtClean="0">
                <a:solidFill>
                  <a:schemeClr val="dk1"/>
                </a:solidFill>
                <a:latin typeface="+mn-lt"/>
                <a:ea typeface="Arial"/>
                <a:cs typeface="Arial"/>
                <a:sym typeface="Arial"/>
              </a:rPr>
              <a:t>C</a:t>
            </a:r>
            <a:r>
              <a:rPr lang="en-US" sz="100" b="0" i="0" u="none" strike="noStrike" cap="none" dirty="0" smtClean="0">
                <a:solidFill>
                  <a:schemeClr val="dk1"/>
                </a:solidFill>
                <a:latin typeface="+mn-lt"/>
                <a:ea typeface="Arial"/>
                <a:cs typeface="Arial"/>
                <a:sym typeface="Arial"/>
              </a:rPr>
              <a:t>  </a:t>
            </a:r>
            <a:r>
              <a:rPr lang="en-US" sz="2000" b="0" i="0" u="none" strike="noStrike" cap="none" dirty="0">
                <a:solidFill>
                  <a:schemeClr val="dk1"/>
                </a:solidFill>
                <a:latin typeface="+mn-lt"/>
                <a:ea typeface="Arial"/>
                <a:cs typeface="Arial"/>
                <a:sym typeface="Arial"/>
              </a:rPr>
              <a:t>D at the start of month </a:t>
            </a:r>
            <a:r>
              <a:rPr lang="en-US" sz="2000" b="0" i="1" u="none" strike="noStrike" cap="none" dirty="0" err="1">
                <a:solidFill>
                  <a:schemeClr val="dk1"/>
                </a:solidFill>
                <a:latin typeface="+mn-lt"/>
                <a:ea typeface="Arial"/>
                <a:cs typeface="Arial"/>
                <a:sym typeface="Arial"/>
              </a:rPr>
              <a:t>i</a:t>
            </a:r>
            <a:endParaRPr sz="2000" b="0" i="1" u="none" strike="noStrike" cap="none" dirty="0">
              <a:solidFill>
                <a:schemeClr val="dk1"/>
              </a:solidFill>
              <a:latin typeface="+mn-lt"/>
              <a:ea typeface="Arial"/>
              <a:cs typeface="Arial"/>
              <a:sym typeface="Arial"/>
            </a:endParaRPr>
          </a:p>
        </p:txBody>
      </p:sp>
      <p:sp>
        <p:nvSpPr>
          <p:cNvPr id="788" name="Text placeholder 7"/>
          <p:cNvSpPr txBox="1">
            <a:spLocks noGrp="1"/>
          </p:cNvSpPr>
          <p:nvPr>
            <p:ph type="body" idx="6"/>
          </p:nvPr>
        </p:nvSpPr>
        <p:spPr>
          <a:xfrm>
            <a:off x="452718" y="3522957"/>
            <a:ext cx="664678" cy="382267"/>
          </a:xfrm>
          <a:prstGeom prst="rect">
            <a:avLst/>
          </a:prstGeom>
          <a:noFill/>
          <a:ln>
            <a:noFill/>
          </a:ln>
        </p:spPr>
        <p:txBody>
          <a:bodyPr spcFirstLastPara="1" wrap="square" lIns="0" tIns="0" rIns="0" bIns="0" anchor="t" anchorCtr="0">
            <a:noAutofit/>
          </a:bodyPr>
          <a:lstStyle/>
          <a:p>
            <a:pPr marL="742950" marR="0" lvl="1" indent="-285750" algn="l" rtl="0">
              <a:spcAft>
                <a:spcPts val="0"/>
              </a:spcAft>
              <a:buClr>
                <a:srgbClr val="007FA3"/>
              </a:buClr>
              <a:buSzPts val="2000"/>
              <a:buFont typeface="Arial"/>
              <a:buChar char="–"/>
            </a:pPr>
            <a:r>
              <a:rPr lang="en-US" sz="2000" b="0" i="0" u="none" strike="noStrike" cap="none" dirty="0">
                <a:solidFill>
                  <a:schemeClr val="dk1"/>
                </a:solidFill>
                <a:latin typeface="+mn-lt"/>
                <a:ea typeface="Arial"/>
                <a:cs typeface="Arial"/>
                <a:sym typeface="Arial"/>
              </a:rPr>
              <a:t> </a:t>
            </a:r>
            <a:endParaRPr sz="2000" b="0" i="0" u="none" strike="noStrike" cap="none" dirty="0">
              <a:solidFill>
                <a:schemeClr val="dk1"/>
              </a:solidFill>
              <a:latin typeface="+mn-lt"/>
              <a:ea typeface="Arial"/>
              <a:cs typeface="Arial"/>
              <a:sym typeface="Arial"/>
            </a:endParaRPr>
          </a:p>
        </p:txBody>
      </p:sp>
      <p:graphicFrame>
        <p:nvGraphicFramePr>
          <p:cNvPr id="4" name="Object 3" descr="C sub i "/>
          <p:cNvGraphicFramePr>
            <a:graphicFrameLocks noChangeAspect="1"/>
          </p:cNvGraphicFramePr>
          <p:nvPr>
            <p:extLst>
              <p:ext uri="{D42A27DB-BD31-4B8C-83A1-F6EECF244321}">
                <p14:modId xmlns:p14="http://schemas.microsoft.com/office/powerpoint/2010/main" val="3082346965"/>
              </p:ext>
            </p:extLst>
          </p:nvPr>
        </p:nvGraphicFramePr>
        <p:xfrm>
          <a:off x="1303338" y="3590925"/>
          <a:ext cx="252412" cy="314325"/>
        </p:xfrm>
        <a:graphic>
          <a:graphicData uri="http://schemas.openxmlformats.org/presentationml/2006/ole">
            <mc:AlternateContent xmlns:mc="http://schemas.openxmlformats.org/markup-compatibility/2006">
              <mc:Choice xmlns:v="urn:schemas-microsoft-com:vml" Requires="v">
                <p:oleObj spid="_x0000_s77565" name="Equation" r:id="rId8" imgW="304560" imgH="380880" progId="Equation.DSMT4">
                  <p:embed/>
                </p:oleObj>
              </mc:Choice>
              <mc:Fallback>
                <p:oleObj name="Equation" r:id="rId8" imgW="304560" imgH="380880" progId="Equation.DSMT4">
                  <p:embed/>
                  <p:pic>
                    <p:nvPicPr>
                      <p:cNvPr id="0" name=""/>
                      <p:cNvPicPr/>
                      <p:nvPr/>
                    </p:nvPicPr>
                    <p:blipFill>
                      <a:blip r:embed="rId9"/>
                      <a:stretch>
                        <a:fillRect/>
                      </a:stretch>
                    </p:blipFill>
                    <p:spPr>
                      <a:xfrm>
                        <a:off x="1303338" y="3590925"/>
                        <a:ext cx="252412" cy="314325"/>
                      </a:xfrm>
                      <a:prstGeom prst="rect">
                        <a:avLst/>
                      </a:prstGeom>
                    </p:spPr>
                  </p:pic>
                </p:oleObj>
              </mc:Fallback>
            </mc:AlternateContent>
          </a:graphicData>
        </a:graphic>
      </p:graphicFrame>
      <p:sp>
        <p:nvSpPr>
          <p:cNvPr id="790" name="Text placeholder 8"/>
          <p:cNvSpPr txBox="1">
            <a:spLocks noGrp="1"/>
          </p:cNvSpPr>
          <p:nvPr>
            <p:ph type="body" idx="7"/>
          </p:nvPr>
        </p:nvSpPr>
        <p:spPr>
          <a:xfrm>
            <a:off x="1700438" y="3558486"/>
            <a:ext cx="6835006" cy="3189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a:solidFill>
                  <a:schemeClr val="dk1"/>
                </a:solidFill>
                <a:latin typeface="+mn-lt"/>
                <a:ea typeface="Arial"/>
                <a:cs typeface="Arial"/>
                <a:sym typeface="Arial"/>
              </a:rPr>
              <a:t>= amount ($) to invest in a 6-month </a:t>
            </a:r>
            <a:r>
              <a:rPr lang="en-US" sz="2000" b="0" i="0" u="none" strike="noStrike" cap="none" dirty="0" smtClean="0">
                <a:solidFill>
                  <a:schemeClr val="dk1"/>
                </a:solidFill>
                <a:latin typeface="+mn-lt"/>
                <a:ea typeface="Arial"/>
                <a:cs typeface="Arial"/>
                <a:sym typeface="Arial"/>
              </a:rPr>
              <a:t>C</a:t>
            </a:r>
            <a:r>
              <a:rPr lang="en-US" sz="100" b="0" i="0" u="none" strike="noStrike" cap="none" dirty="0" smtClean="0">
                <a:solidFill>
                  <a:schemeClr val="dk1"/>
                </a:solidFill>
                <a:latin typeface="+mn-lt"/>
                <a:ea typeface="Arial"/>
                <a:cs typeface="Arial"/>
                <a:sym typeface="Arial"/>
              </a:rPr>
              <a:t>  </a:t>
            </a:r>
            <a:r>
              <a:rPr lang="en-US" sz="2000" b="0" i="0" u="none" strike="noStrike" cap="none" dirty="0">
                <a:solidFill>
                  <a:schemeClr val="dk1"/>
                </a:solidFill>
                <a:latin typeface="+mn-lt"/>
                <a:ea typeface="Arial"/>
                <a:cs typeface="Arial"/>
                <a:sym typeface="Arial"/>
              </a:rPr>
              <a:t>D at the start of month </a:t>
            </a:r>
            <a:r>
              <a:rPr lang="en-US" sz="2000" b="0" i="1" u="none" strike="noStrike" cap="none" dirty="0" err="1">
                <a:solidFill>
                  <a:schemeClr val="dk1"/>
                </a:solidFill>
                <a:latin typeface="+mn-lt"/>
                <a:ea typeface="Arial"/>
                <a:cs typeface="Arial"/>
                <a:sym typeface="Arial"/>
              </a:rPr>
              <a:t>i</a:t>
            </a:r>
            <a:endParaRPr sz="2000" b="0" i="1" u="none" strike="noStrike" cap="none" dirty="0">
              <a:solidFill>
                <a:schemeClr val="dk1"/>
              </a:solidFill>
              <a:latin typeface="+mn-lt"/>
              <a:ea typeface="Arial"/>
              <a:cs typeface="Arial"/>
              <a:sym typeface="Arial"/>
            </a:endParaRPr>
          </a:p>
        </p:txBody>
      </p:sp>
      <p:pic>
        <p:nvPicPr>
          <p:cNvPr id="5" name="Picture 4" descr="The cash balance constraint structure of D A Branch and Sons. The six months are mentioned numerically from the left to the right. The net expenditures for the six months are represented by arrows pointing from or toward each month at the bottom, depending on whether the amount is positive or negative, respectively. The net expenditure for each month is as follows. $50,000, negative $12,000, $23,000, negative $20,000, $41,000, and negative $13,000. One month C D’s are represented by arrows pointing from every month to the very next month. They are labeled from A 1 to A 6, respectively. Two month C D’s occur between the first and fourth months B1, second and fifth months B2, third and sixth months B3, and fourth and seventh months B4. Only one three month C D is present between the first and the seventh month, C 1."/>
          <p:cNvPicPr>
            <a:picLocks noChangeAspect="1"/>
          </p:cNvPicPr>
          <p:nvPr/>
        </p:nvPicPr>
        <p:blipFill>
          <a:blip r:embed="rId10"/>
          <a:stretch>
            <a:fillRect/>
          </a:stretch>
        </p:blipFill>
        <p:spPr>
          <a:xfrm>
            <a:off x="2030996" y="4139238"/>
            <a:ext cx="4730316" cy="1957085"/>
          </a:xfrm>
          <a:prstGeom prst="rect">
            <a:avLst/>
          </a:prstGeom>
        </p:spPr>
      </p:pic>
    </p:spTree>
    <p:extLst>
      <p:ext uri="{BB962C8B-B14F-4D97-AF65-F5344CB8AC3E}">
        <p14:creationId xmlns:p14="http://schemas.microsoft.com/office/powerpoint/2010/main" val="3184848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Title 1"/>
          <p:cNvSpPr txBox="1">
            <a:spLocks noGrp="1"/>
          </p:cNvSpPr>
          <p:nvPr>
            <p:ph type="title"/>
          </p:nvPr>
        </p:nvSpPr>
        <p:spPr>
          <a:xfrm>
            <a:off x="457200" y="215372"/>
            <a:ext cx="7315200" cy="1097280"/>
          </a:xfrm>
          <a:prstGeom prst="rect">
            <a:avLst/>
          </a:prstGeom>
          <a:noFill/>
          <a:ln>
            <a:noFill/>
          </a:ln>
        </p:spPr>
        <p:txBody>
          <a:bodyPr spcFirstLastPara="1" wrap="square" lIns="0" tIns="91425" rIns="0" bIns="0" anchor="b" anchorCtr="0">
            <a:noAutofit/>
          </a:bodyPr>
          <a:lstStyle/>
          <a:p>
            <a:pPr lvl="0"/>
            <a:r>
              <a:rPr lang="en-US" dirty="0">
                <a:latin typeface="+mj-lt"/>
              </a:rPr>
              <a:t>Example 13.21: D.A. Branch &amp; Sons </a:t>
            </a:r>
            <a:r>
              <a:rPr lang="en-US" sz="2000" b="0" dirty="0" smtClean="0">
                <a:latin typeface="+mj-lt"/>
              </a:rPr>
              <a:t>(3 </a:t>
            </a:r>
            <a:r>
              <a:rPr lang="en-US" sz="2000" b="0" dirty="0">
                <a:latin typeface="+mj-lt"/>
              </a:rPr>
              <a:t>of 3)</a:t>
            </a:r>
            <a:endParaRPr sz="2000" b="0" i="0" u="none" strike="noStrike" cap="none" dirty="0">
              <a:solidFill>
                <a:srgbClr val="007FA3"/>
              </a:solidFill>
              <a:latin typeface="+mj-lt"/>
              <a:sym typeface="Arial"/>
            </a:endParaRPr>
          </a:p>
        </p:txBody>
      </p:sp>
      <p:sp>
        <p:nvSpPr>
          <p:cNvPr id="797" name="Text placeholder 2"/>
          <p:cNvSpPr txBox="1">
            <a:spLocks noGrp="1"/>
          </p:cNvSpPr>
          <p:nvPr>
            <p:ph type="body" idx="1"/>
          </p:nvPr>
        </p:nvSpPr>
        <p:spPr>
          <a:xfrm>
            <a:off x="457200" y="1587429"/>
            <a:ext cx="3200400" cy="439957"/>
          </a:xfrm>
          <a:prstGeom prst="rect">
            <a:avLst/>
          </a:prstGeom>
          <a:noFill/>
          <a:ln>
            <a:noFill/>
          </a:ln>
        </p:spPr>
        <p:txBody>
          <a:bodyPr spcFirstLastPara="1" wrap="square" lIns="0" tIns="0" rIns="0" bIns="0" anchor="b" anchorCtr="0">
            <a:noAutofit/>
          </a:bodyPr>
          <a:lstStyle/>
          <a:p>
            <a:pPr marL="255600" marR="0" lvl="0" indent="-25560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Optimization model</a:t>
            </a:r>
            <a:endParaRPr sz="2400" b="0" i="0" u="none" strike="noStrike" cap="none" dirty="0">
              <a:solidFill>
                <a:srgbClr val="000000"/>
              </a:solidFill>
              <a:latin typeface="+mn-lt"/>
              <a:ea typeface="Arial"/>
              <a:cs typeface="Arial"/>
              <a:sym typeface="Arial"/>
            </a:endParaRPr>
          </a:p>
        </p:txBody>
      </p:sp>
      <p:sp>
        <p:nvSpPr>
          <p:cNvPr id="798" name="Text placeholder 3"/>
          <p:cNvSpPr txBox="1">
            <a:spLocks noGrp="1"/>
          </p:cNvSpPr>
          <p:nvPr>
            <p:ph type="body" idx="2"/>
          </p:nvPr>
        </p:nvSpPr>
        <p:spPr>
          <a:xfrm>
            <a:off x="1343357" y="2121178"/>
            <a:ext cx="1318846" cy="4398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400" b="0" i="0" u="none" strike="noStrike" cap="none" dirty="0">
                <a:solidFill>
                  <a:schemeClr val="dk1"/>
                </a:solidFill>
                <a:latin typeface="+mn-lt"/>
                <a:ea typeface="Arial"/>
                <a:cs typeface="Arial"/>
                <a:sym typeface="Arial"/>
              </a:rPr>
              <a:t>maximize</a:t>
            </a:r>
            <a:endParaRPr sz="2400" b="0" i="0" u="none" strike="noStrike" cap="none" dirty="0">
              <a:solidFill>
                <a:schemeClr val="dk1"/>
              </a:solidFill>
              <a:latin typeface="+mn-lt"/>
              <a:ea typeface="Arial"/>
              <a:cs typeface="Arial"/>
              <a:sym typeface="Arial"/>
            </a:endParaRPr>
          </a:p>
        </p:txBody>
      </p:sp>
      <p:graphicFrame>
        <p:nvGraphicFramePr>
          <p:cNvPr id="2" name="Object 1" descr="1.0025 A sub 6 + 1.01 B sub 4 + 1.023 C sub 1."/>
          <p:cNvGraphicFramePr>
            <a:graphicFrameLocks noChangeAspect="1"/>
          </p:cNvGraphicFramePr>
          <p:nvPr>
            <p:extLst>
              <p:ext uri="{D42A27DB-BD31-4B8C-83A1-F6EECF244321}">
                <p14:modId xmlns:p14="http://schemas.microsoft.com/office/powerpoint/2010/main" val="723910412"/>
              </p:ext>
            </p:extLst>
          </p:nvPr>
        </p:nvGraphicFramePr>
        <p:xfrm>
          <a:off x="2987675" y="2157413"/>
          <a:ext cx="3327400" cy="381000"/>
        </p:xfrm>
        <a:graphic>
          <a:graphicData uri="http://schemas.openxmlformats.org/presentationml/2006/ole">
            <mc:AlternateContent xmlns:mc="http://schemas.openxmlformats.org/markup-compatibility/2006">
              <mc:Choice xmlns:v="urn:schemas-microsoft-com:vml" Requires="v">
                <p:oleObj spid="_x0000_s96887" name="Equation" r:id="rId4" imgW="3327120" imgH="380880" progId="Equation.DSMT4">
                  <p:embed/>
                </p:oleObj>
              </mc:Choice>
              <mc:Fallback>
                <p:oleObj name="Equation" r:id="rId4" imgW="3327120" imgH="380880" progId="Equation.DSMT4">
                  <p:embed/>
                  <p:pic>
                    <p:nvPicPr>
                      <p:cNvPr id="0" name=""/>
                      <p:cNvPicPr/>
                      <p:nvPr/>
                    </p:nvPicPr>
                    <p:blipFill>
                      <a:blip r:embed="rId5"/>
                      <a:stretch>
                        <a:fillRect/>
                      </a:stretch>
                    </p:blipFill>
                    <p:spPr>
                      <a:xfrm>
                        <a:off x="2987675" y="2157413"/>
                        <a:ext cx="3327400" cy="381000"/>
                      </a:xfrm>
                      <a:prstGeom prst="rect">
                        <a:avLst/>
                      </a:prstGeom>
                    </p:spPr>
                  </p:pic>
                </p:oleObj>
              </mc:Fallback>
            </mc:AlternateContent>
          </a:graphicData>
        </a:graphic>
      </p:graphicFrame>
      <p:sp>
        <p:nvSpPr>
          <p:cNvPr id="800" name="Text placeholder 4"/>
          <p:cNvSpPr txBox="1">
            <a:spLocks noGrp="1"/>
          </p:cNvSpPr>
          <p:nvPr>
            <p:ph type="body" idx="3"/>
          </p:nvPr>
        </p:nvSpPr>
        <p:spPr>
          <a:xfrm>
            <a:off x="1282344" y="2670696"/>
            <a:ext cx="1571503" cy="408804"/>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007FA3"/>
              </a:buClr>
              <a:buSzPts val="2000"/>
              <a:buFont typeface="Arial"/>
              <a:buNone/>
            </a:pPr>
            <a:r>
              <a:rPr lang="en-US" sz="2400" b="0" i="0" u="none" strike="noStrike" cap="none" dirty="0">
                <a:solidFill>
                  <a:schemeClr val="dk1"/>
                </a:solidFill>
                <a:latin typeface="+mn-lt"/>
                <a:ea typeface="Arial"/>
                <a:cs typeface="Arial"/>
                <a:sym typeface="Arial"/>
              </a:rPr>
              <a:t>subject to</a:t>
            </a:r>
            <a:endParaRPr sz="2400" b="0" i="0" u="none" strike="noStrike" cap="none" dirty="0">
              <a:solidFill>
                <a:schemeClr val="dk1"/>
              </a:solidFill>
              <a:latin typeface="+mn-lt"/>
              <a:ea typeface="Arial"/>
              <a:cs typeface="Arial"/>
              <a:sym typeface="Arial"/>
            </a:endParaRPr>
          </a:p>
        </p:txBody>
      </p:sp>
      <p:graphicFrame>
        <p:nvGraphicFramePr>
          <p:cNvPr id="3" name="Object 2" descr="200,000 minus left parenthesis A sub 1 + B sub 1 + C sub 1 + 50,000 right parenthesis is greater than or equal to 10,000 left parenthesis month 1 right parenthesis."/>
          <p:cNvGraphicFramePr>
            <a:graphicFrameLocks noChangeAspect="1"/>
          </p:cNvGraphicFramePr>
          <p:nvPr>
            <p:extLst>
              <p:ext uri="{D42A27DB-BD31-4B8C-83A1-F6EECF244321}">
                <p14:modId xmlns:p14="http://schemas.microsoft.com/office/powerpoint/2010/main" val="399265089"/>
              </p:ext>
            </p:extLst>
          </p:nvPr>
        </p:nvGraphicFramePr>
        <p:xfrm>
          <a:off x="2400300" y="3116263"/>
          <a:ext cx="4751387" cy="323850"/>
        </p:xfrm>
        <a:graphic>
          <a:graphicData uri="http://schemas.openxmlformats.org/presentationml/2006/ole">
            <mc:AlternateContent xmlns:mc="http://schemas.openxmlformats.org/markup-compatibility/2006">
              <mc:Choice xmlns:v="urn:schemas-microsoft-com:vml" Requires="v">
                <p:oleObj spid="_x0000_s96888" name="Equation" r:id="rId6" imgW="6324480" imgH="431640" progId="Equation.DSMT4">
                  <p:embed/>
                </p:oleObj>
              </mc:Choice>
              <mc:Fallback>
                <p:oleObj name="Equation" r:id="rId6" imgW="6324480" imgH="431640" progId="Equation.DSMT4">
                  <p:embed/>
                  <p:pic>
                    <p:nvPicPr>
                      <p:cNvPr id="0" name=""/>
                      <p:cNvPicPr/>
                      <p:nvPr/>
                    </p:nvPicPr>
                    <p:blipFill>
                      <a:blip r:embed="rId7"/>
                      <a:stretch>
                        <a:fillRect/>
                      </a:stretch>
                    </p:blipFill>
                    <p:spPr>
                      <a:xfrm>
                        <a:off x="2400300" y="3116263"/>
                        <a:ext cx="4751387" cy="323850"/>
                      </a:xfrm>
                      <a:prstGeom prst="rect">
                        <a:avLst/>
                      </a:prstGeom>
                    </p:spPr>
                  </p:pic>
                </p:oleObj>
              </mc:Fallback>
            </mc:AlternateContent>
          </a:graphicData>
        </a:graphic>
      </p:graphicFrame>
      <p:graphicFrame>
        <p:nvGraphicFramePr>
          <p:cNvPr id="5" name="Object 4" descr="1.0025 A sub 1 + 12,000 minus left parenthesis A sub 2 + B sub 2 right parenthesis is greater than or equal to 10,000 right parenthesis month 2 right parenthesis."/>
          <p:cNvGraphicFramePr>
            <a:graphicFrameLocks noChangeAspect="1"/>
          </p:cNvGraphicFramePr>
          <p:nvPr>
            <p:extLst>
              <p:ext uri="{D42A27DB-BD31-4B8C-83A1-F6EECF244321}">
                <p14:modId xmlns:p14="http://schemas.microsoft.com/office/powerpoint/2010/main" val="2174158007"/>
              </p:ext>
            </p:extLst>
          </p:nvPr>
        </p:nvGraphicFramePr>
        <p:xfrm>
          <a:off x="1930400" y="3517900"/>
          <a:ext cx="5111750" cy="357188"/>
        </p:xfrm>
        <a:graphic>
          <a:graphicData uri="http://schemas.openxmlformats.org/presentationml/2006/ole">
            <mc:AlternateContent xmlns:mc="http://schemas.openxmlformats.org/markup-compatibility/2006">
              <mc:Choice xmlns:v="urn:schemas-microsoft-com:vml" Requires="v">
                <p:oleObj spid="_x0000_s96889" name="Equation" r:id="rId8" imgW="6184800" imgH="431640" progId="Equation.DSMT4">
                  <p:embed/>
                </p:oleObj>
              </mc:Choice>
              <mc:Fallback>
                <p:oleObj name="Equation" r:id="rId8" imgW="6184800" imgH="431640" progId="Equation.DSMT4">
                  <p:embed/>
                  <p:pic>
                    <p:nvPicPr>
                      <p:cNvPr id="0" name=""/>
                      <p:cNvPicPr/>
                      <p:nvPr/>
                    </p:nvPicPr>
                    <p:blipFill>
                      <a:blip r:embed="rId9"/>
                      <a:stretch>
                        <a:fillRect/>
                      </a:stretch>
                    </p:blipFill>
                    <p:spPr>
                      <a:xfrm>
                        <a:off x="1930400" y="3517900"/>
                        <a:ext cx="5111750" cy="357188"/>
                      </a:xfrm>
                      <a:prstGeom prst="rect">
                        <a:avLst/>
                      </a:prstGeom>
                    </p:spPr>
                  </p:pic>
                </p:oleObj>
              </mc:Fallback>
            </mc:AlternateContent>
          </a:graphicData>
        </a:graphic>
      </p:graphicFrame>
      <p:graphicFrame>
        <p:nvGraphicFramePr>
          <p:cNvPr id="4" name="Object 3" descr="1.0025 A sub 2 minus left parenthesis A sub 3 + B sub 3 + 23,000 right parenthesis is greater than or equal to 10,000 right parenthesis month 3 right parenthesis."/>
          <p:cNvGraphicFramePr>
            <a:graphicFrameLocks noChangeAspect="1"/>
          </p:cNvGraphicFramePr>
          <p:nvPr>
            <p:extLst>
              <p:ext uri="{D42A27DB-BD31-4B8C-83A1-F6EECF244321}">
                <p14:modId xmlns:p14="http://schemas.microsoft.com/office/powerpoint/2010/main" val="1324720348"/>
              </p:ext>
            </p:extLst>
          </p:nvPr>
        </p:nvGraphicFramePr>
        <p:xfrm>
          <a:off x="1214438" y="3929063"/>
          <a:ext cx="6189662" cy="392112"/>
        </p:xfrm>
        <a:graphic>
          <a:graphicData uri="http://schemas.openxmlformats.org/presentationml/2006/ole">
            <mc:AlternateContent xmlns:mc="http://schemas.openxmlformats.org/markup-compatibility/2006">
              <mc:Choice xmlns:v="urn:schemas-microsoft-com:vml" Requires="v">
                <p:oleObj spid="_x0000_s96890" name="Equation" r:id="rId10" imgW="6806880" imgH="431640" progId="Equation.DSMT4">
                  <p:embed/>
                </p:oleObj>
              </mc:Choice>
              <mc:Fallback>
                <p:oleObj name="Equation" r:id="rId10" imgW="6806880" imgH="431640" progId="Equation.DSMT4">
                  <p:embed/>
                  <p:pic>
                    <p:nvPicPr>
                      <p:cNvPr id="0" name=""/>
                      <p:cNvPicPr/>
                      <p:nvPr/>
                    </p:nvPicPr>
                    <p:blipFill>
                      <a:blip r:embed="rId11"/>
                      <a:stretch>
                        <a:fillRect/>
                      </a:stretch>
                    </p:blipFill>
                    <p:spPr>
                      <a:xfrm>
                        <a:off x="1214438" y="3929063"/>
                        <a:ext cx="6189662" cy="392112"/>
                      </a:xfrm>
                      <a:prstGeom prst="rect">
                        <a:avLst/>
                      </a:prstGeom>
                    </p:spPr>
                  </p:pic>
                </p:oleObj>
              </mc:Fallback>
            </mc:AlternateContent>
          </a:graphicData>
        </a:graphic>
      </p:graphicFrame>
      <p:graphicFrame>
        <p:nvGraphicFramePr>
          <p:cNvPr id="6" name="Object 5" descr="1.0025 A sub 3 + 1.01 B sub 1 + 20,000 minus left parenthesis A sub 4 + B sub 4 right parenthesis is greater than or equal to 10,000 left parenthesis month 4 right parenthesis."/>
          <p:cNvGraphicFramePr>
            <a:graphicFrameLocks noChangeAspect="1"/>
          </p:cNvGraphicFramePr>
          <p:nvPr>
            <p:extLst>
              <p:ext uri="{D42A27DB-BD31-4B8C-83A1-F6EECF244321}">
                <p14:modId xmlns:p14="http://schemas.microsoft.com/office/powerpoint/2010/main" val="822570111"/>
              </p:ext>
            </p:extLst>
          </p:nvPr>
        </p:nvGraphicFramePr>
        <p:xfrm>
          <a:off x="917575" y="4375150"/>
          <a:ext cx="7302500" cy="431800"/>
        </p:xfrm>
        <a:graphic>
          <a:graphicData uri="http://schemas.openxmlformats.org/presentationml/2006/ole">
            <mc:AlternateContent xmlns:mc="http://schemas.openxmlformats.org/markup-compatibility/2006">
              <mc:Choice xmlns:v="urn:schemas-microsoft-com:vml" Requires="v">
                <p:oleObj spid="_x0000_s96891" name="Equation" r:id="rId12" imgW="7302240" imgH="431640" progId="Equation.DSMT4">
                  <p:embed/>
                </p:oleObj>
              </mc:Choice>
              <mc:Fallback>
                <p:oleObj name="Equation" r:id="rId12" imgW="7302240" imgH="431640" progId="Equation.DSMT4">
                  <p:embed/>
                  <p:pic>
                    <p:nvPicPr>
                      <p:cNvPr id="0" name=""/>
                      <p:cNvPicPr/>
                      <p:nvPr/>
                    </p:nvPicPr>
                    <p:blipFill>
                      <a:blip r:embed="rId13"/>
                      <a:stretch>
                        <a:fillRect/>
                      </a:stretch>
                    </p:blipFill>
                    <p:spPr>
                      <a:xfrm>
                        <a:off x="917575" y="4375150"/>
                        <a:ext cx="7302500" cy="431800"/>
                      </a:xfrm>
                      <a:prstGeom prst="rect">
                        <a:avLst/>
                      </a:prstGeom>
                    </p:spPr>
                  </p:pic>
                </p:oleObj>
              </mc:Fallback>
            </mc:AlternateContent>
          </a:graphicData>
        </a:graphic>
      </p:graphicFrame>
      <p:graphicFrame>
        <p:nvGraphicFramePr>
          <p:cNvPr id="7" name="Object 6" descr="1.0025 A sub 4 + 1.01 B sub 2 minus left parenthesis A sub 5 + 41,000 right parenthesis is greater than or equal to 10,000 left parenthesis month 5 right parenthesis."/>
          <p:cNvGraphicFramePr>
            <a:graphicFrameLocks noChangeAspect="1"/>
          </p:cNvGraphicFramePr>
          <p:nvPr>
            <p:extLst>
              <p:ext uri="{D42A27DB-BD31-4B8C-83A1-F6EECF244321}">
                <p14:modId xmlns:p14="http://schemas.microsoft.com/office/powerpoint/2010/main" val="123887704"/>
              </p:ext>
            </p:extLst>
          </p:nvPr>
        </p:nvGraphicFramePr>
        <p:xfrm>
          <a:off x="1338263" y="4921250"/>
          <a:ext cx="5553075" cy="357188"/>
        </p:xfrm>
        <a:graphic>
          <a:graphicData uri="http://schemas.openxmlformats.org/presentationml/2006/ole">
            <mc:AlternateContent xmlns:mc="http://schemas.openxmlformats.org/markup-compatibility/2006">
              <mc:Choice xmlns:v="urn:schemas-microsoft-com:vml" Requires="v">
                <p:oleObj spid="_x0000_s96892" name="Equation" r:id="rId14" imgW="6717960" imgH="431640" progId="Equation.DSMT4">
                  <p:embed/>
                </p:oleObj>
              </mc:Choice>
              <mc:Fallback>
                <p:oleObj name="Equation" r:id="rId14" imgW="6717960" imgH="431640" progId="Equation.DSMT4">
                  <p:embed/>
                  <p:pic>
                    <p:nvPicPr>
                      <p:cNvPr id="0" name=""/>
                      <p:cNvPicPr/>
                      <p:nvPr/>
                    </p:nvPicPr>
                    <p:blipFill>
                      <a:blip r:embed="rId15"/>
                      <a:stretch>
                        <a:fillRect/>
                      </a:stretch>
                    </p:blipFill>
                    <p:spPr>
                      <a:xfrm>
                        <a:off x="1338263" y="4921250"/>
                        <a:ext cx="5553075" cy="357188"/>
                      </a:xfrm>
                      <a:prstGeom prst="rect">
                        <a:avLst/>
                      </a:prstGeom>
                    </p:spPr>
                  </p:pic>
                </p:oleObj>
              </mc:Fallback>
            </mc:AlternateContent>
          </a:graphicData>
        </a:graphic>
      </p:graphicFrame>
      <p:graphicFrame>
        <p:nvGraphicFramePr>
          <p:cNvPr id="8" name="Object 7" descr="1.0025 A sub 5 + 1.01 B sub 3 + 13,000 minus A sub 6 is greater than or equal to 10,000 left parenthesis month 6 right parenthesis."/>
          <p:cNvGraphicFramePr>
            <a:graphicFrameLocks noChangeAspect="1"/>
          </p:cNvGraphicFramePr>
          <p:nvPr>
            <p:extLst>
              <p:ext uri="{D42A27DB-BD31-4B8C-83A1-F6EECF244321}">
                <p14:modId xmlns:p14="http://schemas.microsoft.com/office/powerpoint/2010/main" val="2475347942"/>
              </p:ext>
            </p:extLst>
          </p:nvPr>
        </p:nvGraphicFramePr>
        <p:xfrm>
          <a:off x="942975" y="5384800"/>
          <a:ext cx="6451600" cy="431800"/>
        </p:xfrm>
        <a:graphic>
          <a:graphicData uri="http://schemas.openxmlformats.org/presentationml/2006/ole">
            <mc:AlternateContent xmlns:mc="http://schemas.openxmlformats.org/markup-compatibility/2006">
              <mc:Choice xmlns:v="urn:schemas-microsoft-com:vml" Requires="v">
                <p:oleObj spid="_x0000_s96893" name="Equation" r:id="rId16" imgW="6451560" imgH="431640" progId="Equation.DSMT4">
                  <p:embed/>
                </p:oleObj>
              </mc:Choice>
              <mc:Fallback>
                <p:oleObj name="Equation" r:id="rId16" imgW="6451560" imgH="431640" progId="Equation.DSMT4">
                  <p:embed/>
                  <p:pic>
                    <p:nvPicPr>
                      <p:cNvPr id="0" name=""/>
                      <p:cNvPicPr/>
                      <p:nvPr/>
                    </p:nvPicPr>
                    <p:blipFill>
                      <a:blip r:embed="rId17"/>
                      <a:stretch>
                        <a:fillRect/>
                      </a:stretch>
                    </p:blipFill>
                    <p:spPr>
                      <a:xfrm>
                        <a:off x="942975" y="5384800"/>
                        <a:ext cx="6451600" cy="431800"/>
                      </a:xfrm>
                      <a:prstGeom prst="rect">
                        <a:avLst/>
                      </a:prstGeom>
                    </p:spPr>
                  </p:pic>
                </p:oleObj>
              </mc:Fallback>
            </mc:AlternateContent>
          </a:graphicData>
        </a:graphic>
      </p:graphicFrame>
      <p:graphicFrame>
        <p:nvGraphicFramePr>
          <p:cNvPr id="9" name="Object 8" descr="A sub i, B sub i, C sub i is greater than or equal to 0, for all i."/>
          <p:cNvGraphicFramePr>
            <a:graphicFrameLocks noChangeAspect="1"/>
          </p:cNvGraphicFramePr>
          <p:nvPr>
            <p:extLst>
              <p:ext uri="{D42A27DB-BD31-4B8C-83A1-F6EECF244321}">
                <p14:modId xmlns:p14="http://schemas.microsoft.com/office/powerpoint/2010/main" val="845978447"/>
              </p:ext>
            </p:extLst>
          </p:nvPr>
        </p:nvGraphicFramePr>
        <p:xfrm>
          <a:off x="2400300" y="5934075"/>
          <a:ext cx="2692400" cy="381000"/>
        </p:xfrm>
        <a:graphic>
          <a:graphicData uri="http://schemas.openxmlformats.org/presentationml/2006/ole">
            <mc:AlternateContent xmlns:mc="http://schemas.openxmlformats.org/markup-compatibility/2006">
              <mc:Choice xmlns:v="urn:schemas-microsoft-com:vml" Requires="v">
                <p:oleObj spid="_x0000_s96894" name="Equation" r:id="rId18" imgW="2692080" imgH="380880" progId="Equation.DSMT4">
                  <p:embed/>
                </p:oleObj>
              </mc:Choice>
              <mc:Fallback>
                <p:oleObj name="Equation" r:id="rId18" imgW="2692080" imgH="380880" progId="Equation.DSMT4">
                  <p:embed/>
                  <p:pic>
                    <p:nvPicPr>
                      <p:cNvPr id="0" name=""/>
                      <p:cNvPicPr/>
                      <p:nvPr/>
                    </p:nvPicPr>
                    <p:blipFill>
                      <a:blip r:embed="rId19"/>
                      <a:stretch>
                        <a:fillRect/>
                      </a:stretch>
                    </p:blipFill>
                    <p:spPr>
                      <a:xfrm>
                        <a:off x="2400300" y="5934075"/>
                        <a:ext cx="2692400" cy="381000"/>
                      </a:xfrm>
                      <a:prstGeom prst="rect">
                        <a:avLst/>
                      </a:prstGeom>
                    </p:spPr>
                  </p:pic>
                </p:oleObj>
              </mc:Fallback>
            </mc:AlternateContent>
          </a:graphicData>
        </a:graphic>
      </p:graphicFrame>
    </p:spTree>
    <p:extLst>
      <p:ext uri="{BB962C8B-B14F-4D97-AF65-F5344CB8AC3E}">
        <p14:creationId xmlns:p14="http://schemas.microsoft.com/office/powerpoint/2010/main" val="3715656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Model for D.A. Branch &amp; Sons</a:t>
            </a:r>
            <a:endParaRPr sz="3600" b="1" i="0" u="none" strike="noStrike" cap="none" dirty="0">
              <a:solidFill>
                <a:srgbClr val="007FA3"/>
              </a:solidFill>
              <a:latin typeface="+mj-lt"/>
              <a:ea typeface="Arial"/>
              <a:cs typeface="Arial"/>
              <a:sym typeface="Arial"/>
            </a:endParaRPr>
          </a:p>
        </p:txBody>
      </p:sp>
      <p:pic>
        <p:nvPicPr>
          <p:cNvPr id="2" name="Picture 1" descr="A spreadsheet titled, D A branch and sons. The spreadsheet has four tables titled, data, model for investment, model for returns, and summary. The table titled, data, has the following column headings from left to right. Month, Net expenditures, and Cash balance requirement. Row 1. Month, 1. Net expenditures, $50,000. Cash balance requirement, $10,000. Row 2. Month, 2. Net expenditures, $ left parenthesis 12,000 right parenthesis. Cash balance requirement, $10,000. Row 3. Month, 3. Net expenditures, $23,000. Cash balance requirement, $10,000. Row 4. Month, 4. Net expenditures, $ left parenthesis 20,000 right parenthesis. Cash balance requirement, $10,000. Row 5. Month, 5. Net expenditures, $ 41,000. Cash balance requirement, $10,000. Row 6. Month, 6. Net expenditures, $ left parenthesis 13,000 right parenthesis. Cash balance requirement, $10,000. The current balance is $200,000.  The table titled, model for investment, has the following column headings from left to right. Investment, 1, 2, 3, 4, 5, 6, and Rate of return. The row entries are as follows. Row 1. Investment, A. 1, $31,606. 2, $22,943. 3, $ nil. 4, $20,000. 5, $ nil. 6, $13,000. Rate of return, 0.25%. Row 2. Investment, B. 1, $ nil. 2, $20.743. 3, $ nil. 4, $ nil. 5, blank. 6, blank. Rate of return, 1.00%. Row 3. Investment, C. 1, $108,394. 2, blank. 3, blank. 4, blank. 5, blank. 6, blank. Rate of return, 2.30%. Row 4. Investment, total. 1, $140,000. 2, $43,685. 3, $ nil. 4, $20,000. 5, blank. 6, blank. Rate of return, blank. Likewise, the table for returns has the following column headings from left to right. Returns, 1, 2, 3, 4, 5, 6, and 7. The row entries are as follows. Row 1. Returns, A. 1, blank. 2, $31,685. 3, $23,000. 4, $ nil. 5, $20,050. 6, $ nil. Rate of return, $13,033. Row 2. Returns, B. 1, blank. 2, blank. 3, blank. 4, $ nil. 5, $20,950. 6, $ nil. Rate of return, $ nil. Row 3. Returns, C. 1, blank. 2, blank. 3, blank. 4, $ nil. 5, blank. 6, blank. Rate of return, $110.87. Row 4. Returns, total, 1, blank, 2, $31,685, 3, $23,000, 4, $ nil, 5, $41,000, 6, blank, rate of return, $123,919. The table titled, summary, has the following column headings from left to right. Amount available, Net expenditures, Amount invested, and Balance. Row 1. Amount available, $200,000. Net expenditures, $50,000. Amount invested, $140,000. Balance, $10,000. Row 2. Amount available, $41,685. Net expenditures, $ left parenthesis 12,000 right parenthesis. Amount invested, $ 43,685. Balance, $10,000. Row 3. Amount available, $33,000. Net expenditures, $23,000. Amount invested, $ nil. Balance, $10,000. Row 4. Amount available, $10,000. Net expenditures, $ left parenthesis 20,000 right parenthesis. Amount invested, $ 20,000. Balance, $10,000. Row 5. Amount available, $51,000. Net expenditures, $41,000. Amount invested, $ nil. Balance, $10,000. Row 6. Amount available, $10,000. Net expenditures, $ left parenthesis 13,000 right parenthesis. Amount invested, $13,000. Balance, $10,000."/>
          <p:cNvPicPr>
            <a:picLocks noChangeAspect="1"/>
          </p:cNvPicPr>
          <p:nvPr/>
        </p:nvPicPr>
        <p:blipFill>
          <a:blip r:embed="rId3"/>
          <a:stretch>
            <a:fillRect/>
          </a:stretch>
        </p:blipFill>
        <p:spPr>
          <a:xfrm>
            <a:off x="1523736" y="1576673"/>
            <a:ext cx="6096528" cy="4566300"/>
          </a:xfrm>
          <a:prstGeom prst="rect">
            <a:avLst/>
          </a:prstGeom>
        </p:spPr>
      </p:pic>
    </p:spTree>
    <p:extLst>
      <p:ext uri="{BB962C8B-B14F-4D97-AF65-F5344CB8AC3E}">
        <p14:creationId xmlns:p14="http://schemas.microsoft.com/office/powerpoint/2010/main" val="11022419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Model Formulas for D.A. Branch &amp; Sons</a:t>
            </a:r>
            <a:endParaRPr sz="3600" b="1" i="0" u="none" strike="noStrike" cap="none" dirty="0">
              <a:solidFill>
                <a:srgbClr val="007FA3"/>
              </a:solidFill>
              <a:latin typeface="+mj-lt"/>
              <a:ea typeface="Arial"/>
              <a:cs typeface="Arial"/>
              <a:sym typeface="Arial"/>
            </a:endParaRPr>
          </a:p>
        </p:txBody>
      </p:sp>
      <p:pic>
        <p:nvPicPr>
          <p:cNvPr id="2" name="Picture 1" descr="A spreadsheet titled, D A branch and sons. The spreadsheet has four tables titled, data, model for investment, model for returns, and summary. The table titled, data, has the following column headings from left to right. Month, Net expenditures, and Cash balance requirement. Row 1. Month, 1. Net expenditures, 50,000. Cash balance requirement, 10,000. Row 2. Month, 2. Net expenditures, $ left parenthesis 12,000 right parenthesis. Cash balance requirement, $10,000. Row 3. Month, 3. Net expenditures, $23,000. Cash balance requirement, $10,000. Row 4. Month, 4. Net expenditures, $ left parenthesis 20,000 right parenthesis. Cash balance requirement, $10,000. Row 5. Month, 5. Net expenditures, $ 41,000. Cash balance requirement, $10,000. Row 6. Month, 6. Net expenditures, $ left parenthesis 13,000 right parenthesis. Cash balance requirement, $10,000. The current balance 200000. The table titled model for investment has the following column headings from left to right. Investment, 1, 2, 3, 4, 5, 6, and Rate of return. The row entries are as follows. Row 1. Investment, A. 1, 31,606.202143588, 2, $22,942.6433915212, 3, 0, 4, 20,000, 5, 0. 6, 13,000. Rate of return, 0.0025. Row 2. Investment, B. 1, 0. 2, $20,742.5742574257. 3, 0. 4, 0. 5, blank. 6, blank. Rate of return, 0.01. Row 3. Investment, C. 1, 108,393.797856412, 2, blank. 3, blank. 4, blank. 5, blank. 6, blank. Rate of return, 0.023. Row 4. Investment, Total. 1, = SUM left parenthesis B 14 colon B 16 right parenthesis. 2, = SUM left parenthesis C1 4 colon C16 right parenthesis. 3, = SUM left parenthesis D 14 colon D 16 right parenthesis. 4, = SUM left parenthesis E 14 colon E 16 right parenthesis. 5, = SUM left parenthesis F 14 colon F 16 right parenthesis. 6, = SUM left parenthesis G 14 colon G 16 right parenthesis. Rate of return, blank. Likewise, the table for returns has the following column headings from left to right. Returns, 1, 2, 3, 4, 5, 6, and 7. The row entries are as follows. Row 1. Returns, A. 1, blank. 2, = left parenthesis 1 + $ H $ 14 right parenthesis period B 14. 3, = left parenthesis 1 + $ H $ 14 right parenthesis period C 14. 4, = left parenthesis 1 + $ H $ 14 right parenthesis period E 14. 5, = left parenthesis 1 + $ H $ 15 right parenthesis period C 15. 6, = left parenthesis 1 + $ H $ 14 right parenthesis F 14 = left parenthesis 1 + $ H $ 15 right parenthesis period D 15. 7, = left parenthesis 1 + $ H $ 14 right parenthesis period G 14 = left parenthesis 1 + $ H $ 15 right parenthesis period E 15 = left parenthesis 1 + H 16 right parenthesis period B 16. The table titled, summary, has the following column headings from left to right. Amount available, Net expenditures, Amount invested, and Balance. The row entries are as follows. The row entries are as follows. Row 1. Amount available, = B 9. Net expenditures, 50,000. Amount invested, = B 17. Balance, = B 26 minus B 27 minus B 28. Row 2. Amount available, = B 29 + C 23. Net expenditures, negative 12,000. Amount invested, = C 17. Balance, C 26 minus C 27 minus C 28. Row 3. Amount available, = C 29 + D 23. Net expenditures, 23,000. Amount invested, = D 17. Balance, = D 26 minus D 27 minus D 28. Row 4. Amount available, = D 29 + E 23. Net expenditures, negative 20,000. Amount invested, = E 17. Balance, = E 26 minus E 27 minus E 28. Row 5. Amount available, = E 29 + F 23. Net expenditures, 41,000. Amount invested, = F 17. Balance, = F 26 minus F 27 minus F 28. Row 6. Amount available, = F 29 + G 23. Net expenditures, 13,000. Amount invested, = G 17. Balance, = G 26 minus G 27 minus G 28."/>
          <p:cNvPicPr>
            <a:picLocks noChangeAspect="1"/>
          </p:cNvPicPr>
          <p:nvPr/>
        </p:nvPicPr>
        <p:blipFill>
          <a:blip r:embed="rId3"/>
          <a:stretch>
            <a:fillRect/>
          </a:stretch>
        </p:blipFill>
        <p:spPr>
          <a:xfrm>
            <a:off x="1246620" y="1673099"/>
            <a:ext cx="6650758" cy="3511802"/>
          </a:xfrm>
          <a:prstGeom prst="rect">
            <a:avLst/>
          </a:prstGeom>
        </p:spPr>
      </p:pic>
    </p:spTree>
    <p:extLst>
      <p:ext uri="{BB962C8B-B14F-4D97-AF65-F5344CB8AC3E}">
        <p14:creationId xmlns:p14="http://schemas.microsoft.com/office/powerpoint/2010/main" val="480498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Model for D.A. Branch &amp; Sons</a:t>
            </a:r>
            <a:endParaRPr sz="3600" b="1" i="0" u="none" strike="noStrike" cap="none" dirty="0">
              <a:solidFill>
                <a:srgbClr val="007FA3"/>
              </a:solidFill>
              <a:latin typeface="+mj-lt"/>
              <a:ea typeface="Arial"/>
              <a:cs typeface="Arial"/>
              <a:sym typeface="Arial"/>
            </a:endParaRPr>
          </a:p>
        </p:txBody>
      </p:sp>
      <p:pic>
        <p:nvPicPr>
          <p:cNvPr id="2" name="Picture 1" descr="A spreadsheet titled, D A branch and sons. The spreadsheet has four tables titled, data, model for investment, model for returns, and summary. The table titled, data, has the following column headings from left to right. Month, Net expenditures, and Cash balance requirement. Row 1. Month, 1. Net expenditures, $50,000. Cash balance requirement, $10,000. Row 2. Month, 2. Net expenditures, $ left parenthesis 12,000 right parenthesis. Cash balance requirement, $10,000. Row 3. Month, 3. Net expenditures, $23,000. Cash balance requirement, $10,000. Row 4. Month, 4. Net expenditures, $ left parenthesis 20,000 right parenthesis. Cash balance requirement, $10,000. Row 5. Month, 5. Net expenditures, $41,000. Cash balance requirement, $10,000. Row 6. Month, 6. Net expenditures, $ left parenthesis 13,000 right parenthesis. Cash balance requirement, $10,000. The current balance is $200,000.  The table titled, model for investment, has the following column headings from left to right. Investment, 1, 2, 3, 4, 5, 6, and Rate of return. The row entries are as follows. Row 1. Investment, A. 1, $31,606. 2, $22,943. 3, $ nil. 4, $20,000. 5, $ nil. 6, $13,000. Rate of return, 0.25%. Row 2. Investment, B. 1, $ nil. 2, $20.743. 3, $ nil. 4, $ nil. 5, blank. 6, blank. Rate of return, 1.00%. Row 3. Investment, C. 1, $108,394. 2, blank. 3, blank. 4, blank. 5, blank. 6, blank. Rate of return, 2.30%. Row 4. Investment, total. 1, $140,000. 2, $43,685. 3, $ nil. 4, $20,000. 5, blank. 6, blank. Rate of return, blank. Likewise, the table for returns has the following column headings from left to right. Returns, 1, 2, 3, 4, 5, 6, and 7. The row entries are as follows. Row 1. Returns, A. 1, blank. 2, $31,685. 3, $23,000. 4, $ nil. 5, $20,050. 6, $ nil. Rate of return, $13,033. Row 2. Returns, B. 1, blank. 2, blank. 3, blank. 4, $ nil. 5, $20,950. 6, $ nil. Rate of return, $ nil. Row 3. Returns, C. 1, blank. 2, blank. 3, blank. 4, $ nil. 5, blank. 6, blank. Rate of return, $110.87. Row 4. Returns, total, 1, blank, 2, $31,685, 3, $23,000, 4, $ nil, 5, $41,000, 6, blank, rate of return, $123,919. The table titled, summary, has the following column headings from left to right. Amount available, Net expenditures, Amount invested, and Balance. Row 1. Amount available, $200,000. Net expenditures, $50,000. Amount invested, $140,000. Balance, $10,000. Row 2. Amount available, $41,685. Net expenditures, $ left parenthesis 12,000 right parenthesis. Amount invested, $ 43,685. Balance, $10,000. Row 3. Amount available, $33,000. Net expenditures, $23,000. Amount invested, $ nil. Balance, $10,000. Row 4. Amount available, $10,000. Net expenditures, $ left parenthesis 20,000 right parenthesis. Amount invested, $20,000. Balance, $10,000. Row 5. Amount available, $51,000. Net expenditures, $41,000. Amount invested, $ nil. Balance, $10,000. Row 6. Amount available, $10,000. Net expenditures, $ left parenthesis 13,000 right parenthesis. Amount invested, $13,000. Balance, $10,000."/>
          <p:cNvPicPr>
            <a:picLocks noChangeAspect="1"/>
          </p:cNvPicPr>
          <p:nvPr/>
        </p:nvPicPr>
        <p:blipFill>
          <a:blip r:embed="rId3"/>
          <a:stretch>
            <a:fillRect/>
          </a:stretch>
        </p:blipFill>
        <p:spPr>
          <a:xfrm>
            <a:off x="592279" y="1632887"/>
            <a:ext cx="3890694" cy="2881995"/>
          </a:xfrm>
          <a:prstGeom prst="rect">
            <a:avLst/>
          </a:prstGeom>
        </p:spPr>
      </p:pic>
      <p:pic>
        <p:nvPicPr>
          <p:cNvPr id="4" name="Picture 3" descr="A dialog box titled, Solver Parameters, displays the optimal settings to find the solution. Set Objective as, $ H $ 23. The, To, parameter has the following options. Max, Min, and Value of. Max is selected. The following order size is entered for By Changing Variable Cells. $ B $ 14 colon $ G $ 14 colon $ G $ 14 comma $ B $ 15 colon $ E $ 15 comma $ B $ 16. The following constraint is added. $ B $ 29 colon $ G $ 29 greater than symbol = $ B $ 7 colon $ G $ 7. The unconstrained variables are made non negative. The selected solving method is simplex L P. The text below reads, Select the G R G Nonlinear engine for Solver Problems that are smooth nonlinear. Select the L P Simplex engine for linear Solver Problems, and select the Evolutionary engine for Solver problems that are non smooth. The following buttons are on the bottom of the dialog box. Help, Solve, and Close."/>
          <p:cNvPicPr>
            <a:picLocks noChangeAspect="1"/>
          </p:cNvPicPr>
          <p:nvPr/>
        </p:nvPicPr>
        <p:blipFill>
          <a:blip r:embed="rId4"/>
          <a:stretch>
            <a:fillRect/>
          </a:stretch>
        </p:blipFill>
        <p:spPr>
          <a:xfrm>
            <a:off x="4843898" y="1632887"/>
            <a:ext cx="3678071" cy="3471495"/>
          </a:xfrm>
          <a:prstGeom prst="rect">
            <a:avLst/>
          </a:prstGeom>
        </p:spPr>
      </p:pic>
    </p:spTree>
    <p:extLst>
      <p:ext uri="{BB962C8B-B14F-4D97-AF65-F5344CB8AC3E}">
        <p14:creationId xmlns:p14="http://schemas.microsoft.com/office/powerpoint/2010/main" val="2125173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3744</TotalTime>
  <Words>5282</Words>
  <Application>Microsoft Office PowerPoint</Application>
  <PresentationFormat>On-screen Show (4:3)</PresentationFormat>
  <Paragraphs>785</Paragraphs>
  <Slides>97</Slides>
  <Notes>86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2" baseType="lpstr">
      <vt:lpstr>Arial</vt:lpstr>
      <vt:lpstr>Noto Sans Symbols</vt:lpstr>
      <vt:lpstr>Verdana</vt:lpstr>
      <vt:lpstr>508 Lecture</vt:lpstr>
      <vt:lpstr>Equation</vt:lpstr>
      <vt:lpstr>Business Analytics: Methods, Models, and Decisions</vt:lpstr>
      <vt:lpstr>Optimization</vt:lpstr>
      <vt:lpstr>Linear Optimization Models</vt:lpstr>
      <vt:lpstr>Integer Linear Optimization Models</vt:lpstr>
      <vt:lpstr>Nonlinear Optimization Models</vt:lpstr>
      <vt:lpstr>Generic Examples of Linear Optimization Models (1 of 2)</vt:lpstr>
      <vt:lpstr>Generic Examples of Linear Optimization Models (2 of 2)</vt:lpstr>
      <vt:lpstr>Developing Linear Optimization Models</vt:lpstr>
      <vt:lpstr>Example 13.1: Sklenka Ski Company: Identifying Model Components (1 of 4)</vt:lpstr>
      <vt:lpstr>Example 13.1: Sklenka Ski Company: Identifying Model Components (2 of 4)</vt:lpstr>
      <vt:lpstr>Example 13.1: Sklenka Ski Company: Identifying Model Components (3 of 4)</vt:lpstr>
      <vt:lpstr>Example 13.1: Sklenka Ski Company: Identifying Model Components (4 of 4)</vt:lpstr>
      <vt:lpstr>Developing a Mathematical Model</vt:lpstr>
      <vt:lpstr>Example 13.2: S S C - Modeling the Objective Function</vt:lpstr>
      <vt:lpstr>Translating Constraints Mathematically</vt:lpstr>
      <vt:lpstr>Constraint Functions</vt:lpstr>
      <vt:lpstr>Example 13.3: S  S  C - Modeling the Constraints (1 of 2)</vt:lpstr>
      <vt:lpstr>Example 13.3: S  S  C - Modeling the Constraints (2 of 2)</vt:lpstr>
      <vt:lpstr>S  S  C Optimization Model</vt:lpstr>
      <vt:lpstr>Types of Constraints </vt:lpstr>
      <vt:lpstr>Example 13.4: Modeling Constraints (1 of 5)</vt:lpstr>
      <vt:lpstr>Example 13.4: Modeling Constraints (2 of 5)</vt:lpstr>
      <vt:lpstr>Example 13.4: Modeling Constraints (3 of 5)</vt:lpstr>
      <vt:lpstr>Example 13.4: Modeling Constraints (4 of 5)</vt:lpstr>
      <vt:lpstr>Example 13.4: Modeling Constraints (5 of 5)</vt:lpstr>
      <vt:lpstr>Implementing Linear Optimization Models on Spreadsheets</vt:lpstr>
      <vt:lpstr>Example 13.5: A Spreadsheet Model for Sklenka Skis</vt:lpstr>
      <vt:lpstr>Correspondence Between the Model and the Spreadsheet</vt:lpstr>
      <vt:lpstr>Using the SUMPRODUCT Function</vt:lpstr>
      <vt:lpstr>Excel Functions to Avoid in Linear Optimization</vt:lpstr>
      <vt:lpstr>Solving Linear Optimization Models</vt:lpstr>
      <vt:lpstr>Example 13.6: Using Standard Solver for the S S C Problem</vt:lpstr>
      <vt:lpstr>Solver Results Dialog</vt:lpstr>
      <vt:lpstr>Optimal Solution to S S C Problem</vt:lpstr>
      <vt:lpstr>Solver Answer Report</vt:lpstr>
      <vt:lpstr>Example 13.7: Interpreting the S S C Answer Report (1 of 2)</vt:lpstr>
      <vt:lpstr>Example 13.7: Interpreting the S S C Answer Report (2 of 2)</vt:lpstr>
      <vt:lpstr>Graphical Interpretation of Linear Optimization</vt:lpstr>
      <vt:lpstr>Example 13.8: Graphing the Constraints in the S S C Problem (1 of 3)</vt:lpstr>
      <vt:lpstr>Example 13.8: Graphing the Constraints in the S S C Problem (2 of 3)</vt:lpstr>
      <vt:lpstr>Example 13.8: Graphing the Constraints in the S S C Problem (3 of 3)</vt:lpstr>
      <vt:lpstr>Example 13.9: Identifying the Feasible Region and Optimal Solution (1 of 2)</vt:lpstr>
      <vt:lpstr>Corner Points</vt:lpstr>
      <vt:lpstr>Example 13.9: Identifying the Feasible Region and Optimal Solution (2 of 2)</vt:lpstr>
      <vt:lpstr>How Solver Works</vt:lpstr>
      <vt:lpstr>Example 13.10: Crebo Manufacturing (1 of 2)</vt:lpstr>
      <vt:lpstr>Example 13.10: Crebo Manufacturing (2 of 2)</vt:lpstr>
      <vt:lpstr>How the Simplex Method Works</vt:lpstr>
      <vt:lpstr>Example 13.11: Solving the Crebo Manufacturing Model</vt:lpstr>
      <vt:lpstr>How Solver Creates Names in Reports</vt:lpstr>
      <vt:lpstr>S S C Example</vt:lpstr>
      <vt:lpstr>Solver Outcomes</vt:lpstr>
      <vt:lpstr>Example 13.12: A Model with Alternative Optimal Solutions</vt:lpstr>
      <vt:lpstr>Example 13.13: A Model with an Unbounded Solution</vt:lpstr>
      <vt:lpstr>Example 13.14: An Infeasible Model</vt:lpstr>
      <vt:lpstr>Blending Models</vt:lpstr>
      <vt:lpstr>Example 13.15: B G Seed Company (1 of 4)</vt:lpstr>
      <vt:lpstr>Example 13.15: B  G Seed Company (2 of 4)</vt:lpstr>
      <vt:lpstr>Example 13.15: B  G Seed Company (3 of 4)</vt:lpstr>
      <vt:lpstr>Example 13.15: B  G Seed Company (4 of 4)</vt:lpstr>
      <vt:lpstr>Spreadsheet Implementation of B G Seed Company</vt:lpstr>
      <vt:lpstr>Solver Model for B  G Seed Company</vt:lpstr>
      <vt:lpstr>Dealing with Infeasibility</vt:lpstr>
      <vt:lpstr>What-If Scenarios</vt:lpstr>
      <vt:lpstr>Portfolio Investment Models</vt:lpstr>
      <vt:lpstr>Example 13.16: Innis Investments (1 of 3)</vt:lpstr>
      <vt:lpstr>Example 13.16: Innis Investments (2 of 3)</vt:lpstr>
      <vt:lpstr>Example 13.16: Innis Investments (3 of 3)</vt:lpstr>
      <vt:lpstr>Spreadsheet Implementation for Innis Investments</vt:lpstr>
      <vt:lpstr>Solver Model for Innis Investments</vt:lpstr>
      <vt:lpstr>Scaling Issues in Using Solver</vt:lpstr>
      <vt:lpstr>Example 13.17: Little Investment Advisors (1 of 4)</vt:lpstr>
      <vt:lpstr>Example 13.17: Little Investment Advisors (2 of 4)</vt:lpstr>
      <vt:lpstr>Example 13.17: Little Investment Advisors (3 of 4)</vt:lpstr>
      <vt:lpstr>Example 13.17: Little Investment Advisors (4 of 4)</vt:lpstr>
      <vt:lpstr>Transportation Models</vt:lpstr>
      <vt:lpstr>Example 13.18: General Appliance Corporation (1 of 2)</vt:lpstr>
      <vt:lpstr>Example 13.18: General Appliance Corporation (2 of 2)</vt:lpstr>
      <vt:lpstr>G A C Spreadsheet Implementation and Solver Model</vt:lpstr>
      <vt:lpstr>Multiperiod Production Planning Models</vt:lpstr>
      <vt:lpstr>Example 13.19: K&amp;L Designs (1 of 5)</vt:lpstr>
      <vt:lpstr>Example 13.19: K&amp;L Designs (2 of 5)</vt:lpstr>
      <vt:lpstr>Example 13.19: K&amp;L Designs (3 of 5)</vt:lpstr>
      <vt:lpstr>Example 13.19: K&amp;L Designs (4 of 5)</vt:lpstr>
      <vt:lpstr>Example 13.19: K&amp;L Designs (5 of 5)</vt:lpstr>
      <vt:lpstr>Spreadsheet Implementation for K&amp;L Designs</vt:lpstr>
      <vt:lpstr>Solver Model for K&amp;L Designs</vt:lpstr>
      <vt:lpstr>Example 13.20: An Alternative Optimization Model for K&amp;L Designs</vt:lpstr>
      <vt:lpstr>Alternative Spreadsheet Model</vt:lpstr>
      <vt:lpstr>Alternative Solver Model</vt:lpstr>
      <vt:lpstr>Multiperiod Financial Planning Models</vt:lpstr>
      <vt:lpstr>Example 13.21: D.A. Branch &amp; Sons (1 of 3)</vt:lpstr>
      <vt:lpstr>Example 13.21: D.A. Branch &amp;Sons (2 of 3)</vt:lpstr>
      <vt:lpstr>Example 13.21: D.A. Branch &amp; Sons (3 of 3)</vt:lpstr>
      <vt:lpstr>Spreadsheet Model for D.A. Branch &amp; Sons</vt:lpstr>
      <vt:lpstr>Spreadsheet Model Formulas for D.A. Branch &amp; Sons</vt:lpstr>
      <vt:lpstr>Solver Model for D.A. Branch &amp; Sons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Gunasekaran Meena, Swetha (Cognizant)</cp:lastModifiedBy>
  <cp:revision>455</cp:revision>
  <dcterms:modified xsi:type="dcterms:W3CDTF">2019-03-06T09:33:32Z</dcterms:modified>
</cp:coreProperties>
</file>